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B36A-AB8D-46BD-B6F7-C9BC10E86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C3032-CEC7-465C-87F0-37F4CD7CA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78D98-3C63-4E06-890A-46F974DF3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72181-1B42-4D36-931E-B0812FB7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77006-7EC5-4A43-A3E0-AC487B74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0369-D6C0-4FC6-83CE-7B22E41A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08DE5-1386-4633-8BF2-3094A6217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D3570-3281-40CF-86DF-8F3C7378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B4C7-DD84-4D87-ABCC-8CFBB4E8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E7C14-C602-409D-B0F5-1750ACBA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4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B522AA-7434-43DC-BE12-7E0EC97CE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636EC-2A5B-4868-BEEC-CA8A20A2C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D13CE-6E8C-46B2-AB79-3B920F9A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DA2EE-E189-44B9-9EFD-00CE5386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750D1-FA06-4403-8464-45C6E9DF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B8F7-F8B3-41A2-BF60-FE4711DD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90803-4C64-4EFD-B4F4-C84976731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A80-1CF5-4797-AB22-2FB37BA5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597B9-9F05-45D2-BA32-10D250BA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72C00-5891-444B-8A54-D9FDCFB8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5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F9BE-B458-4B1A-9271-584415A1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97695-D64C-47DB-B57D-A10AC2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8B8F-9D0E-41F8-8141-84621ADF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B1FCF-192A-4241-9B27-97E84E01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7D0C-02B3-4B80-AECE-4CED152D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BA76-B65E-43D4-881B-F14C1205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65AE-6EAC-499C-AC4A-8BCD04821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03903-C825-4A8D-B940-9814321C7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55638-F24C-44DC-AC25-ABB7FE86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0241D-B0F0-4637-8865-C876AE74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9CA79-4DC8-4F14-989C-E17D9B6E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4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C128-567E-4AB2-ABEC-78EAC6A2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170AA-E941-4DD1-8E4D-453E6F116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64793-52A6-4CEC-8685-9D9FEEE40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0E8A0-A4D4-4155-9741-CD23615E8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FF689-4EDF-4FF0-9662-40A5FCFA9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0EE1B-DBE2-4E2C-BB0F-A0C3B990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12F46-0E97-4972-B31B-4608950A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46797-D9F4-4C99-9D52-2CD73258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5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BCAB-CA2A-450D-9236-56EE5E9B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4F49E-B438-424E-996E-354FFB51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05AA6-17A5-4B28-A876-B53C49B5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5AF92-9FE0-432C-9C15-66296967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3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4C431-BC0C-4294-A534-9A1D84DA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A929-1F8E-4910-971E-ED46A1AD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262C0-B74C-4FC4-AA48-64363E1A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5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EF5D-1C28-4444-AD93-DDC7BC84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83ABB-F89C-4B9E-9730-0D2B331C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8E05A-49D7-451D-9E9A-691D145B9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4A513-254F-4ED9-8265-BCE416E2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EF59A-5B2E-44DC-AC23-3BFE226E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AEF94-4E7A-4265-A656-495F8F5B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2E65-6574-4510-AA0B-B6B0B3AF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04572-D55E-43EB-9D53-F816D1290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CDF16-BD11-4124-99DB-0612FDEB0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40989-712C-40F6-90CA-04FE7154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4733C-6F9F-48FE-8446-8613F376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20AF0-CBF4-4C95-9512-44BFC33A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6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C9D36F-BCED-4F42-AD3B-C87A3839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D0281-168E-4BDA-B18F-24B18C40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4B457-A019-478F-A89F-13446E35A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FE941-503E-4F40-B98E-6175FAA8939F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4A87-0338-4895-97BA-18F67797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36D2-9B44-46DB-9810-BCB6E60FC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5376-C815-4742-9228-67B7BBB2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eers.philips.com/student/global/en/workingatphilips" TargetMode="External"/><Relationship Id="rId3" Type="http://schemas.openxmlformats.org/officeDocument/2006/relationships/hyperlink" Target="https://www.tno.nl/en/career/internships-and-graduation-assignments/" TargetMode="External"/><Relationship Id="rId7" Type="http://schemas.openxmlformats.org/officeDocument/2006/relationships/hyperlink" Target="https://www.asml.com/internships/en/s3242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mec-int.com/en/work-at-imec/master-thesis-internship" TargetMode="External"/><Relationship Id="rId5" Type="http://schemas.openxmlformats.org/officeDocument/2006/relationships/hyperlink" Target="https://www.solliance.eu/" TargetMode="External"/><Relationship Id="rId4" Type="http://schemas.openxmlformats.org/officeDocument/2006/relationships/hyperlink" Target="https://www.holstcentre.com/careers/thesis-opportunit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etalware&#10;&#10;Description generated with very high confidence">
            <a:extLst>
              <a:ext uri="{FF2B5EF4-FFF2-40B4-BE49-F238E27FC236}">
                <a16:creationId xmlns:a16="http://schemas.microsoft.com/office/drawing/2014/main" id="{5D014164-87C3-495D-B9C3-616ACCA95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28324"/>
          <a:stretch/>
        </p:blipFill>
        <p:spPr>
          <a:xfrm>
            <a:off x="-16492" y="0"/>
            <a:ext cx="1222498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A87B4D-8F73-49F9-B1EA-0FB1272E13EB}"/>
              </a:ext>
            </a:extLst>
          </p:cNvPr>
          <p:cNvSpPr txBox="1"/>
          <p:nvPr/>
        </p:nvSpPr>
        <p:spPr>
          <a:xfrm>
            <a:off x="0" y="0"/>
            <a:ext cx="1100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C0C0C0"/>
                </a:highlight>
                <a:latin typeface="Myriad Pro" panose="020B0503030403020204" pitchFamily="34" charset="0"/>
              </a:rPr>
              <a:t>SA</a:t>
            </a:r>
            <a:r>
              <a:rPr lang="hr-BA" sz="3200" b="1" dirty="0">
                <a:highlight>
                  <a:srgbClr val="C0C0C0"/>
                </a:highlight>
                <a:latin typeface="Myriad Pro" panose="020B0503030403020204" pitchFamily="34" charset="0"/>
              </a:rPr>
              <a:t>Š</a:t>
            </a:r>
            <a:r>
              <a:rPr lang="en-GB" sz="3200" b="1" dirty="0">
                <a:highlight>
                  <a:srgbClr val="C0C0C0"/>
                </a:highlight>
                <a:latin typeface="Myriad Pro" panose="020B0503030403020204" pitchFamily="34" charset="0"/>
              </a:rPr>
              <a:t>A GAZIBEGOVI</a:t>
            </a:r>
            <a:r>
              <a:rPr lang="hr-BA" sz="3200" b="1" dirty="0">
                <a:highlight>
                  <a:srgbClr val="C0C0C0"/>
                </a:highlight>
                <a:latin typeface="Myriad Pro" panose="020B0503030403020204" pitchFamily="34" charset="0"/>
              </a:rPr>
              <a:t>Ć</a:t>
            </a:r>
            <a:r>
              <a:rPr lang="en-GB" sz="3200" b="1" dirty="0">
                <a:latin typeface="Myriad Pro" panose="020B0503030403020204" pitchFamily="34" charset="0"/>
              </a:rPr>
              <a:t>      </a:t>
            </a:r>
            <a:r>
              <a:rPr lang="en-GB" sz="2400" b="1" dirty="0">
                <a:highlight>
                  <a:srgbClr val="FFFF00"/>
                </a:highlight>
                <a:latin typeface="Myriad Pro" panose="020B0503030403020204" pitchFamily="34" charset="0"/>
              </a:rPr>
              <a:t>sasa.gazibegovic@gmail.com</a:t>
            </a:r>
            <a:endParaRPr lang="en-GB" sz="3200" b="1" dirty="0">
              <a:highlight>
                <a:srgbClr val="FFFF00"/>
              </a:highlight>
              <a:latin typeface="Myriad Pro" panose="020B0503030403020204" pitchFamily="34" charset="0"/>
            </a:endParaRPr>
          </a:p>
        </p:txBody>
      </p:sp>
      <p:pic>
        <p:nvPicPr>
          <p:cNvPr id="10" name="Picture 2" descr="Image result for ucsb santa barbara">
            <a:extLst>
              <a:ext uri="{FF2B5EF4-FFF2-40B4-BE49-F238E27FC236}">
                <a16:creationId xmlns:a16="http://schemas.microsoft.com/office/drawing/2014/main" id="{1EF9909B-A713-4A1E-B69D-140CD15B1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127" y="4753202"/>
            <a:ext cx="2986748" cy="19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D33BED-E86A-4922-BB1B-DE3289B4E3FD}"/>
              </a:ext>
            </a:extLst>
          </p:cNvPr>
          <p:cNvSpPr txBox="1"/>
          <p:nvPr/>
        </p:nvSpPr>
        <p:spPr>
          <a:xfrm>
            <a:off x="300249" y="614147"/>
            <a:ext cx="119082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Myriad Pro" panose="020B0503030403020204" pitchFamily="34" charset="0"/>
              </a:rPr>
              <a:t>PMF </a:t>
            </a:r>
            <a:r>
              <a:rPr lang="en-GB" sz="2000" b="1" dirty="0" err="1">
                <a:latin typeface="Myriad Pro" panose="020B0503030403020204" pitchFamily="34" charset="0"/>
              </a:rPr>
              <a:t>Eksperimentalna</a:t>
            </a:r>
            <a:r>
              <a:rPr lang="en-GB" sz="2000" b="1" dirty="0">
                <a:latin typeface="Myriad Pro" panose="020B0503030403020204" pitchFamily="34" charset="0"/>
              </a:rPr>
              <a:t> </a:t>
            </a:r>
            <a:r>
              <a:rPr lang="en-GB" sz="2000" b="1" dirty="0" err="1">
                <a:latin typeface="Myriad Pro" panose="020B0503030403020204" pitchFamily="34" charset="0"/>
              </a:rPr>
              <a:t>fizika</a:t>
            </a:r>
            <a:r>
              <a:rPr lang="en-GB" sz="2000" b="1" dirty="0">
                <a:latin typeface="Myriad Pro" panose="020B0503030403020204" pitchFamily="34" charset="0"/>
              </a:rPr>
              <a:t> Bachelor </a:t>
            </a:r>
            <a:r>
              <a:rPr lang="en-GB" sz="2000" dirty="0">
                <a:latin typeface="Myriad Pro" panose="020B0503030403020204" pitchFamily="34" charset="0"/>
              </a:rPr>
              <a:t>			(2009-2013)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Myriad Pro" panose="020B0503030403020204" pitchFamily="34" charset="0"/>
              </a:rPr>
              <a:t>PMF </a:t>
            </a:r>
            <a:r>
              <a:rPr lang="en-GB" sz="2000" b="1" dirty="0" err="1">
                <a:latin typeface="Myriad Pro" panose="020B0503030403020204" pitchFamily="34" charset="0"/>
              </a:rPr>
              <a:t>Eksperimentalna</a:t>
            </a:r>
            <a:r>
              <a:rPr lang="en-GB" sz="2000" b="1" dirty="0">
                <a:latin typeface="Myriad Pro" panose="020B0503030403020204" pitchFamily="34" charset="0"/>
              </a:rPr>
              <a:t> </a:t>
            </a:r>
            <a:r>
              <a:rPr lang="en-GB" sz="2000" b="1" dirty="0" err="1">
                <a:latin typeface="Myriad Pro" panose="020B0503030403020204" pitchFamily="34" charset="0"/>
              </a:rPr>
              <a:t>fizika</a:t>
            </a:r>
            <a:r>
              <a:rPr lang="en-GB" sz="2000" b="1" dirty="0">
                <a:latin typeface="Myriad Pro" panose="020B0503030403020204" pitchFamily="34" charset="0"/>
              </a:rPr>
              <a:t> Master 			</a:t>
            </a:r>
            <a:r>
              <a:rPr lang="en-GB" sz="2000" dirty="0">
                <a:latin typeface="Myriad Pro" panose="020B0503030403020204" pitchFamily="34" charset="0"/>
              </a:rPr>
              <a:t>(2013-2014)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TNO/Holst Centre Master internship			(2013-2014) 9 </a:t>
            </a:r>
            <a:r>
              <a:rPr lang="en-US" sz="2000" dirty="0" err="1">
                <a:latin typeface="Myriad Pro" panose="020B0503030403020204" pitchFamily="34" charset="0"/>
              </a:rPr>
              <a:t>mjeseci</a:t>
            </a:r>
            <a:endParaRPr lang="en-US" sz="2000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Myriad Pro" panose="020B0503030403020204" pitchFamily="34" charset="0"/>
              </a:rPr>
              <a:t>D</a:t>
            </a:r>
            <a:r>
              <a:rPr lang="en-US" sz="2000" b="1" dirty="0" err="1">
                <a:latin typeface="Myriad Pro" panose="020B0503030403020204" pitchFamily="34" charset="0"/>
              </a:rPr>
              <a:t>oktorat</a:t>
            </a:r>
            <a:r>
              <a:rPr lang="en-US" sz="2000" b="1" dirty="0">
                <a:latin typeface="Myriad Pro" panose="020B0503030403020204" pitchFamily="34" charset="0"/>
              </a:rPr>
              <a:t> (PhD)</a:t>
            </a:r>
            <a:r>
              <a:rPr lang="en-US" sz="2000" dirty="0">
                <a:latin typeface="Myriad Pro" panose="020B0503030403020204" pitchFamily="34" charset="0"/>
              </a:rPr>
              <a:t>					(2015-2019) 4 </a:t>
            </a:r>
            <a:r>
              <a:rPr lang="en-US" sz="2000" dirty="0" err="1">
                <a:latin typeface="Myriad Pro" panose="020B0503030403020204" pitchFamily="34" charset="0"/>
              </a:rPr>
              <a:t>godine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b="1" dirty="0" err="1">
                <a:latin typeface="Myriad Pro" panose="020B0503030403020204" pitchFamily="34" charset="0"/>
              </a:rPr>
              <a:t>Technicki</a:t>
            </a:r>
            <a:r>
              <a:rPr lang="en-US" sz="2000" b="1" dirty="0"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latin typeface="Myriad Pro" panose="020B0503030403020204" pitchFamily="34" charset="0"/>
              </a:rPr>
              <a:t>Univerzitet</a:t>
            </a:r>
            <a:r>
              <a:rPr lang="en-US" sz="2000" b="1" dirty="0">
                <a:latin typeface="Myriad Pro" panose="020B0503030403020204" pitchFamily="34" charset="0"/>
              </a:rPr>
              <a:t> u </a:t>
            </a:r>
            <a:r>
              <a:rPr lang="en-US" sz="2000" b="1" dirty="0" err="1">
                <a:latin typeface="Myriad Pro" panose="020B0503030403020204" pitchFamily="34" charset="0"/>
              </a:rPr>
              <a:t>Eindhovenu</a:t>
            </a:r>
            <a:r>
              <a:rPr lang="en-US" sz="2000" b="1" dirty="0">
                <a:latin typeface="Myriad Pro" panose="020B0503030403020204" pitchFamily="34" charset="0"/>
              </a:rPr>
              <a:t> i </a:t>
            </a:r>
            <a:r>
              <a:rPr lang="en-US" sz="2000" b="1" dirty="0" err="1">
                <a:latin typeface="Myriad Pro" panose="020B0503030403020204" pitchFamily="34" charset="0"/>
              </a:rPr>
              <a:t>Delftu</a:t>
            </a:r>
            <a:br>
              <a:rPr lang="en-GB" sz="2000" dirty="0">
                <a:latin typeface="Myriad Pro" panose="020B0503030403020204" pitchFamily="34" charset="0"/>
              </a:rPr>
            </a:br>
            <a:r>
              <a:rPr lang="en-GB" sz="2000" dirty="0">
                <a:latin typeface="Myriad Pro" panose="020B0503030403020204" pitchFamily="34" charset="0"/>
              </a:rPr>
              <a:t>Nanowire workshop Barcelona 				(May 2015)</a:t>
            </a:r>
            <a:br>
              <a:rPr lang="en-GB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Sino Dutch Summer School </a:t>
            </a:r>
            <a:r>
              <a:rPr lang="en-US" sz="2000" dirty="0" err="1">
                <a:latin typeface="Myriad Pro" panose="020B0503030403020204" pitchFamily="34" charset="0"/>
              </a:rPr>
              <a:t>Sangaj</a:t>
            </a:r>
            <a:r>
              <a:rPr lang="en-US" sz="2000" dirty="0">
                <a:latin typeface="Myriad Pro" panose="020B0503030403020204" pitchFamily="34" charset="0"/>
              </a:rPr>
              <a:t>			(August 2016)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MBE IC Montpelier					(</a:t>
            </a:r>
            <a:r>
              <a:rPr lang="en-US" sz="2000" dirty="0" err="1">
                <a:latin typeface="Myriad Pro" panose="020B0503030403020204" pitchFamily="34" charset="0"/>
              </a:rPr>
              <a:t>Septembar</a:t>
            </a:r>
            <a:r>
              <a:rPr lang="en-US" sz="2000" dirty="0">
                <a:latin typeface="Myriad Pro" panose="020B0503030403020204" pitchFamily="34" charset="0"/>
              </a:rPr>
              <a:t> 2016)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Station Q meeting Santa Barbara			(</a:t>
            </a:r>
            <a:r>
              <a:rPr lang="en-US" sz="2000" dirty="0" err="1">
                <a:latin typeface="Myriad Pro" panose="020B0503030403020204" pitchFamily="34" charset="0"/>
              </a:rPr>
              <a:t>Decembar</a:t>
            </a:r>
            <a:r>
              <a:rPr lang="en-US" sz="2000" dirty="0">
                <a:latin typeface="Myriad Pro" panose="020B0503030403020204" pitchFamily="34" charset="0"/>
              </a:rPr>
              <a:t> 2016)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UCSB Santa Barbara					(</a:t>
            </a:r>
            <a:r>
              <a:rPr lang="en-US" sz="2000" dirty="0" err="1">
                <a:latin typeface="Myriad Pro" panose="020B0503030403020204" pitchFamily="34" charset="0"/>
              </a:rPr>
              <a:t>Februar</a:t>
            </a:r>
            <a:r>
              <a:rPr lang="en-US" sz="2000" dirty="0">
                <a:latin typeface="Myriad Pro" panose="020B0503030403020204" pitchFamily="34" charset="0"/>
              </a:rPr>
              <a:t> 2017)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Nanowire workshop Lund				(Maj 2017)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ICANS Seoul						(</a:t>
            </a:r>
            <a:r>
              <a:rPr lang="en-US" sz="2000" dirty="0" err="1">
                <a:latin typeface="Myriad Pro" panose="020B0503030403020204" pitchFamily="34" charset="0"/>
              </a:rPr>
              <a:t>Avgust</a:t>
            </a:r>
            <a:r>
              <a:rPr lang="en-US" sz="2000" dirty="0">
                <a:latin typeface="Myriad Pro" panose="020B0503030403020204" pitchFamily="34" charset="0"/>
              </a:rPr>
              <a:t> 2017)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IUMRS Kyoto						(</a:t>
            </a:r>
            <a:r>
              <a:rPr lang="en-US" sz="2000" dirty="0" err="1">
                <a:latin typeface="Myriad Pro" panose="020B0503030403020204" pitchFamily="34" charset="0"/>
              </a:rPr>
              <a:t>Septembar</a:t>
            </a:r>
            <a:r>
              <a:rPr lang="en-US" sz="2000" dirty="0">
                <a:latin typeface="Myriad Pro" panose="020B0503030403020204" pitchFamily="34" charset="0"/>
              </a:rPr>
              <a:t> 2017)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RIKEN institute </a:t>
            </a:r>
            <a:r>
              <a:rPr lang="en-US" sz="2000" dirty="0" err="1">
                <a:latin typeface="Myriad Pro" panose="020B0503030403020204" pitchFamily="34" charset="0"/>
              </a:rPr>
              <a:t>Tokio</a:t>
            </a:r>
            <a:r>
              <a:rPr lang="en-US" sz="2000" dirty="0">
                <a:latin typeface="Myriad Pro" panose="020B0503030403020204" pitchFamily="34" charset="0"/>
              </a:rPr>
              <a:t>					(</a:t>
            </a:r>
            <a:r>
              <a:rPr lang="en-US" sz="2000" dirty="0" err="1">
                <a:latin typeface="Myriad Pro" panose="020B0503030403020204" pitchFamily="34" charset="0"/>
              </a:rPr>
              <a:t>Septembar</a:t>
            </a:r>
            <a:r>
              <a:rPr lang="en-US" sz="2000" dirty="0">
                <a:latin typeface="Myriad Pro" panose="020B0503030403020204" pitchFamily="34" charset="0"/>
              </a:rPr>
              <a:t> 2017)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CHAINS Eindhoven					(</a:t>
            </a:r>
            <a:r>
              <a:rPr lang="en-US" sz="2000" dirty="0" err="1">
                <a:latin typeface="Myriad Pro" panose="020B0503030403020204" pitchFamily="34" charset="0"/>
              </a:rPr>
              <a:t>Decembar</a:t>
            </a:r>
            <a:r>
              <a:rPr lang="en-US" sz="2000" dirty="0">
                <a:latin typeface="Myriad Pro" panose="020B0503030403020204" pitchFamily="34" charset="0"/>
              </a:rPr>
              <a:t> 2017)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FOM Eindhoven					(</a:t>
            </a:r>
            <a:r>
              <a:rPr lang="en-US" sz="2000" dirty="0" err="1">
                <a:latin typeface="Myriad Pro" panose="020B0503030403020204" pitchFamily="34" charset="0"/>
              </a:rPr>
              <a:t>Januar</a:t>
            </a:r>
            <a:r>
              <a:rPr lang="en-US" sz="2000" dirty="0">
                <a:latin typeface="Myriad Pro" panose="020B0503030403020204" pitchFamily="34" charset="0"/>
              </a:rPr>
              <a:t> 2018)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UCSB Santa Barbara					(</a:t>
            </a:r>
            <a:r>
              <a:rPr lang="en-US" sz="2000" dirty="0" err="1">
                <a:latin typeface="Myriad Pro" panose="020B0503030403020204" pitchFamily="34" charset="0"/>
              </a:rPr>
              <a:t>Februar</a:t>
            </a:r>
            <a:r>
              <a:rPr lang="en-US" sz="2000" dirty="0">
                <a:latin typeface="Myriad Pro" panose="020B0503030403020204" pitchFamily="34" charset="0"/>
              </a:rPr>
              <a:t> 2018)</a:t>
            </a:r>
            <a:br>
              <a:rPr lang="en-US" sz="2000" dirty="0">
                <a:latin typeface="Myriad Pro" panose="020B0503030403020204" pitchFamily="34" charset="0"/>
              </a:rPr>
            </a:br>
            <a:r>
              <a:rPr lang="en-US" sz="2000" dirty="0">
                <a:latin typeface="Myriad Pro" panose="020B0503030403020204" pitchFamily="34" charset="0"/>
              </a:rPr>
              <a:t>Quantum Designer San Sebastian			(</a:t>
            </a:r>
            <a:r>
              <a:rPr lang="en-US" sz="2000" dirty="0" err="1">
                <a:latin typeface="Myriad Pro" panose="020B0503030403020204" pitchFamily="34" charset="0"/>
              </a:rPr>
              <a:t>Juli</a:t>
            </a:r>
            <a:r>
              <a:rPr lang="en-US" sz="2000" dirty="0">
                <a:latin typeface="Myriad Pro" panose="020B0503030403020204" pitchFamily="34" charset="0"/>
              </a:rPr>
              <a:t> 2018)</a:t>
            </a:r>
            <a:endParaRPr lang="en-GB" sz="2000" dirty="0">
              <a:latin typeface="Myriad Pro" panose="020B0503030403020204" pitchFamily="34" charset="0"/>
            </a:endParaRPr>
          </a:p>
        </p:txBody>
      </p:sp>
      <p:pic>
        <p:nvPicPr>
          <p:cNvPr id="12" name="Picture 11" descr="A tall red brick building&#10;&#10;Description generated with high confidence">
            <a:extLst>
              <a:ext uri="{FF2B5EF4-FFF2-40B4-BE49-F238E27FC236}">
                <a16:creationId xmlns:a16="http://schemas.microsoft.com/office/drawing/2014/main" id="{C2940510-5E66-4969-8EBA-7CF881CD1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66013" y="471120"/>
            <a:ext cx="2677120" cy="2007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DB59DE-78EA-49F6-ACDA-652E321BB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0376" y="2484746"/>
            <a:ext cx="2518012" cy="18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0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etalware&#10;&#10;Description generated with very high confidence">
            <a:extLst>
              <a:ext uri="{FF2B5EF4-FFF2-40B4-BE49-F238E27FC236}">
                <a16:creationId xmlns:a16="http://schemas.microsoft.com/office/drawing/2014/main" id="{5D014164-87C3-495D-B9C3-616ACCA95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28324"/>
          <a:stretch/>
        </p:blipFill>
        <p:spPr>
          <a:xfrm>
            <a:off x="-16492" y="0"/>
            <a:ext cx="1222498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38A36-395B-4236-B91C-4A6584E39BB4}"/>
              </a:ext>
            </a:extLst>
          </p:cNvPr>
          <p:cNvSpPr txBox="1"/>
          <p:nvPr/>
        </p:nvSpPr>
        <p:spPr>
          <a:xfrm>
            <a:off x="171323" y="212735"/>
            <a:ext cx="996896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yriad Pro" panose="020B0503030403020204" pitchFamily="34" charset="0"/>
              </a:rPr>
              <a:t>Internship </a:t>
            </a:r>
            <a:r>
              <a:rPr lang="en-GB" sz="2000" dirty="0" err="1">
                <a:latin typeface="Myriad Pro" panose="020B0503030403020204" pitchFamily="34" charset="0"/>
              </a:rPr>
              <a:t>opcije</a:t>
            </a:r>
            <a:r>
              <a:rPr lang="en-GB" sz="2000" dirty="0">
                <a:latin typeface="Myriad Pro" panose="020B0503030403020204" pitchFamily="34" charset="0"/>
              </a:rPr>
              <a:t>:</a:t>
            </a:r>
          </a:p>
          <a:p>
            <a:endParaRPr lang="en-GB" sz="2000" dirty="0">
              <a:latin typeface="Myriad Pro" panose="020B0503030403020204" pitchFamily="34" charset="0"/>
            </a:endParaRPr>
          </a:p>
          <a:p>
            <a:r>
              <a:rPr lang="en-GB" sz="2000" dirty="0">
                <a:latin typeface="Myriad Pro" panose="020B0503030403020204" pitchFamily="34" charset="0"/>
              </a:rPr>
              <a:t>IAESTE</a:t>
            </a:r>
          </a:p>
          <a:p>
            <a:r>
              <a:rPr lang="en-GB" sz="2000" dirty="0">
                <a:latin typeface="Myriad Pro" panose="020B0503030403020204" pitchFamily="34" charset="0"/>
              </a:rPr>
              <a:t>ERASMUS MUNDUS</a:t>
            </a:r>
          </a:p>
          <a:p>
            <a:r>
              <a:rPr lang="en-GB" sz="2000" dirty="0">
                <a:latin typeface="Myriad Pro" panose="020B0503030403020204" pitchFamily="34" charset="0"/>
              </a:rPr>
              <a:t>JOIN EU…</a:t>
            </a:r>
          </a:p>
          <a:p>
            <a:endParaRPr lang="en-GB" sz="2000" dirty="0">
              <a:latin typeface="Myriad Pro" panose="020B0503030403020204" pitchFamily="34" charset="0"/>
            </a:endParaRPr>
          </a:p>
          <a:p>
            <a:r>
              <a:rPr lang="en-GB" sz="2000" dirty="0">
                <a:latin typeface="Myriad Pro" panose="020B0503030403020204" pitchFamily="34" charset="0"/>
              </a:rPr>
              <a:t>Ili </a:t>
            </a:r>
            <a:r>
              <a:rPr lang="en-GB" sz="2000" dirty="0" err="1">
                <a:latin typeface="Myriad Pro" panose="020B0503030403020204" pitchFamily="34" charset="0"/>
              </a:rPr>
              <a:t>direktno</a:t>
            </a:r>
            <a:r>
              <a:rPr lang="en-GB" sz="2000" dirty="0">
                <a:latin typeface="Myriad Pro" panose="020B0503030403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 panose="020B0503030403020204" pitchFamily="34" charset="0"/>
              </a:rPr>
              <a:t>TNO: </a:t>
            </a:r>
            <a:r>
              <a:rPr lang="en-GB" sz="2000" dirty="0">
                <a:latin typeface="Myriad Pro" panose="020B0503030403020204" pitchFamily="34" charset="0"/>
                <a:hlinkClick r:id="rId3"/>
              </a:rPr>
              <a:t>https://www.tno.nl/en/career/internships-and-graduation-assignments/</a:t>
            </a:r>
            <a:r>
              <a:rPr lang="en-GB" sz="2000" dirty="0">
                <a:latin typeface="Myriad Pro" panose="020B05030304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 panose="020B0503030403020204" pitchFamily="34" charset="0"/>
              </a:rPr>
              <a:t>Holst Center: </a:t>
            </a:r>
            <a:r>
              <a:rPr lang="en-GB" sz="2000" dirty="0">
                <a:latin typeface="Myriad Pro" panose="020B0503030403020204" pitchFamily="34" charset="0"/>
                <a:hlinkClick r:id="rId4"/>
              </a:rPr>
              <a:t>https://www.holstcentre.com/careers/thesis-opportunities/</a:t>
            </a:r>
            <a:endParaRPr lang="en-GB" sz="2000" dirty="0"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Myriad Pro" panose="020B0503030403020204" pitchFamily="34" charset="0"/>
              </a:rPr>
              <a:t>Solliance</a:t>
            </a:r>
            <a:r>
              <a:rPr lang="en-GB" sz="2000" dirty="0">
                <a:latin typeface="Myriad Pro" panose="020B0503030403020204" pitchFamily="34" charset="0"/>
              </a:rPr>
              <a:t>: </a:t>
            </a:r>
            <a:r>
              <a:rPr lang="en-GB" sz="2000" dirty="0">
                <a:latin typeface="Myriad Pro" panose="020B0503030403020204" pitchFamily="34" charset="0"/>
                <a:hlinkClick r:id="rId5"/>
              </a:rPr>
              <a:t>https://www.solliance.eu</a:t>
            </a:r>
            <a:r>
              <a:rPr lang="en-GB" sz="2000" dirty="0">
                <a:latin typeface="Myriad Pro" panose="020B05030304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 panose="020B0503030403020204" pitchFamily="34" charset="0"/>
              </a:rPr>
              <a:t>IMEC: </a:t>
            </a:r>
            <a:r>
              <a:rPr lang="en-GB" sz="2000" dirty="0">
                <a:latin typeface="Myriad Pro" panose="020B0503030403020204" pitchFamily="34" charset="0"/>
                <a:hlinkClick r:id="rId6"/>
              </a:rPr>
              <a:t>https://www.imec-int.com/en/work-at-imec/master-thesis-internship</a:t>
            </a:r>
            <a:r>
              <a:rPr lang="en-GB" sz="2000" dirty="0">
                <a:latin typeface="Myriad Pro" panose="020B05030304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 panose="020B0503030403020204" pitchFamily="34" charset="0"/>
              </a:rPr>
              <a:t>ASML: </a:t>
            </a:r>
            <a:r>
              <a:rPr lang="en-GB" sz="2000" dirty="0">
                <a:latin typeface="Myriad Pro" panose="020B0503030403020204" pitchFamily="34" charset="0"/>
                <a:hlinkClick r:id="rId7"/>
              </a:rPr>
              <a:t>https://www.asml.com/internships/en/s32421</a:t>
            </a:r>
            <a:r>
              <a:rPr lang="en-GB" sz="2000" dirty="0">
                <a:latin typeface="Myriad Pro" panose="020B05030304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 panose="020B0503030403020204" pitchFamily="34" charset="0"/>
              </a:rPr>
              <a:t>Philips: </a:t>
            </a:r>
            <a:r>
              <a:rPr lang="en-GB" sz="2000" dirty="0">
                <a:latin typeface="Myriad Pro" panose="020B0503030403020204" pitchFamily="34" charset="0"/>
                <a:hlinkClick r:id="rId8"/>
              </a:rPr>
              <a:t>https://www.careers.philips.com/student/global/en/workingatphilips</a:t>
            </a:r>
            <a:r>
              <a:rPr lang="en-GB" sz="2000" dirty="0">
                <a:latin typeface="Myriad Pro" panose="020B05030304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 panose="020B0503030403020204" pitchFamily="34" charset="0"/>
              </a:rPr>
              <a:t>High Tech Campus…</a:t>
            </a:r>
          </a:p>
          <a:p>
            <a:endParaRPr lang="en-GB" sz="2000" dirty="0">
              <a:latin typeface="Myriad Pro" panose="020B0503030403020204" pitchFamily="34" charset="0"/>
            </a:endParaRPr>
          </a:p>
          <a:p>
            <a:r>
              <a:rPr lang="en-GB" sz="2800" b="1" dirty="0">
                <a:latin typeface="Myriad Pro" panose="020B0503030403020204" pitchFamily="34" charset="0"/>
              </a:rPr>
              <a:t>Google IT!</a:t>
            </a:r>
          </a:p>
          <a:p>
            <a:r>
              <a:rPr lang="en-GB" sz="2800" b="1" dirty="0">
                <a:latin typeface="Myriad Pro" panose="020B0503030403020204" pitchFamily="34" charset="0"/>
              </a:rPr>
              <a:t>SUBMIT AN OPEN APPLICATION!</a:t>
            </a:r>
          </a:p>
          <a:p>
            <a:r>
              <a:rPr lang="en-GB" sz="2800" b="1" dirty="0">
                <a:latin typeface="Myriad Pro" panose="020B0503030403020204" pitchFamily="34" charset="0"/>
              </a:rPr>
              <a:t>BE INTERESTED!</a:t>
            </a:r>
          </a:p>
          <a:p>
            <a:r>
              <a:rPr lang="en-GB" sz="2800" b="1" dirty="0">
                <a:latin typeface="Myriad Pro" panose="020B0503030403020204" pitchFamily="34" charset="0"/>
              </a:rPr>
              <a:t>BE ENTHUSIASTIC!</a:t>
            </a:r>
          </a:p>
        </p:txBody>
      </p:sp>
    </p:spTree>
    <p:extLst>
      <p:ext uri="{BB962C8B-B14F-4D97-AF65-F5344CB8AC3E}">
        <p14:creationId xmlns:p14="http://schemas.microsoft.com/office/powerpoint/2010/main" val="95368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135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Saša Gazibegovic - TNW</dc:creator>
  <cp:lastModifiedBy>Saša Gazibegovic - TNW</cp:lastModifiedBy>
  <cp:revision>1</cp:revision>
  <dcterms:created xsi:type="dcterms:W3CDTF">2018-10-24T22:08:14Z</dcterms:created>
  <dcterms:modified xsi:type="dcterms:W3CDTF">2018-10-24T22:17:13Z</dcterms:modified>
</cp:coreProperties>
</file>