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7" r:id="rId4"/>
    <p:sldId id="258" r:id="rId5"/>
    <p:sldId id="275" r:id="rId6"/>
    <p:sldId id="269" r:id="rId7"/>
    <p:sldId id="271" r:id="rId8"/>
    <p:sldId id="274" r:id="rId9"/>
    <p:sldId id="272" r:id="rId10"/>
    <p:sldId id="259" r:id="rId11"/>
    <p:sldId id="262" r:id="rId12"/>
    <p:sldId id="263" r:id="rId13"/>
    <p:sldId id="264" r:id="rId14"/>
    <p:sldId id="265" r:id="rId15"/>
    <p:sldId id="266" r:id="rId16"/>
    <p:sldId id="26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ina" initials="J" lastIdx="1" clrIdx="0">
    <p:extLst>
      <p:ext uri="{19B8F6BF-5375-455C-9EA6-DF929625EA0E}">
        <p15:presenceInfo xmlns:p15="http://schemas.microsoft.com/office/powerpoint/2012/main" userId="Jasm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8795" autoAdjust="0"/>
  </p:normalViewPr>
  <p:slideViewPr>
    <p:cSldViewPr snapToGrid="0">
      <p:cViewPr varScale="1">
        <p:scale>
          <a:sx n="63" d="100"/>
          <a:sy n="63" d="100"/>
        </p:scale>
        <p:origin x="1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F6FA7-1410-4FAC-AC9B-2E8CC2EB9E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5EEA2-C3FF-419D-BBF2-27ECB5C0D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learning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process whereby students engage in activities, such as reading, writing, discussion, or problem solving that promote analysis, synthesis, and evaluation of class content.</a:t>
            </a:r>
            <a:endParaRPr lang="bs-Latn-BA" sz="2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s-Latn-BA" sz="2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s-Latn-BA" sz="2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EEA2-C3FF-419D-BBF2-27ECB5C0DC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12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EEA2-C3FF-419D-BBF2-27ECB5C0DC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EEA2-C3FF-419D-BBF2-27ECB5C0DC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EEA2-C3FF-419D-BBF2-27ECB5C0DC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1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EEA2-C3FF-419D-BBF2-27ECB5C0DC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EEA2-C3FF-419D-BBF2-27ECB5C0DC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EEA2-C3FF-419D-BBF2-27ECB5C0DC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6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EEA2-C3FF-419D-BBF2-27ECB5C0DC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EEA2-C3FF-419D-BBF2-27ECB5C0DC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8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EEA2-C3FF-419D-BBF2-27ECB5C0DC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720" y="706124"/>
            <a:ext cx="10820400" cy="1838955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Prijedlozi</a:t>
            </a:r>
            <a:r>
              <a:rPr lang="en-US" sz="2800" b="1" dirty="0"/>
              <a:t> </a:t>
            </a:r>
            <a:r>
              <a:rPr lang="en-US" sz="2800" b="1" dirty="0" err="1"/>
              <a:t>učeničkih</a:t>
            </a:r>
            <a:r>
              <a:rPr lang="en-US" sz="2800" b="1" dirty="0"/>
              <a:t> </a:t>
            </a:r>
            <a:r>
              <a:rPr lang="en-US" sz="2800" b="1" dirty="0" err="1"/>
              <a:t>eksperimenta</a:t>
            </a:r>
            <a:r>
              <a:rPr lang="en-US" sz="2800" b="1" dirty="0"/>
              <a:t> </a:t>
            </a:r>
            <a:r>
              <a:rPr lang="en-US" sz="2800" b="1" dirty="0" err="1"/>
              <a:t>kao</a:t>
            </a:r>
            <a:r>
              <a:rPr lang="en-US" sz="2800" b="1" dirty="0"/>
              <a:t> </a:t>
            </a:r>
            <a:r>
              <a:rPr lang="en-US" sz="2800" b="1" dirty="0" err="1" smtClean="0"/>
              <a:t>potvrd</a:t>
            </a:r>
            <a:r>
              <a:rPr lang="bs-Latn-BA" sz="2800" b="1" dirty="0" smtClean="0"/>
              <a:t>a</a:t>
            </a:r>
            <a:r>
              <a:rPr lang="en-US" sz="2800" b="1" dirty="0" smtClean="0"/>
              <a:t> </a:t>
            </a:r>
            <a:r>
              <a:rPr lang="en-US" sz="2800" b="1" dirty="0" err="1"/>
              <a:t>jednog</a:t>
            </a:r>
            <a:r>
              <a:rPr lang="en-US" sz="2800" b="1" dirty="0"/>
              <a:t> </a:t>
            </a:r>
            <a:r>
              <a:rPr lang="en-US" sz="2800" b="1" dirty="0" err="1"/>
              <a:t>alternativnog</a:t>
            </a:r>
            <a:r>
              <a:rPr lang="en-US" sz="2800" b="1" dirty="0"/>
              <a:t> </a:t>
            </a:r>
            <a:r>
              <a:rPr lang="en-US" sz="2800" b="1" dirty="0" err="1"/>
              <a:t>objašnjenja</a:t>
            </a:r>
            <a:r>
              <a:rPr lang="en-US" sz="2800" b="1" dirty="0"/>
              <a:t> </a:t>
            </a:r>
            <a:r>
              <a:rPr lang="en-US" sz="2800" b="1" dirty="0" err="1"/>
              <a:t>za</a:t>
            </a:r>
            <a:r>
              <a:rPr lang="en-US" sz="2800" b="1" dirty="0"/>
              <a:t> </a:t>
            </a:r>
            <a:r>
              <a:rPr lang="en-US" sz="2800" b="1" dirty="0" err="1"/>
              <a:t>slučaj</a:t>
            </a:r>
            <a:r>
              <a:rPr lang="en-US" sz="2800" b="1" dirty="0"/>
              <a:t> </a:t>
            </a:r>
            <a:r>
              <a:rPr lang="en-US" sz="2800" b="1" dirty="0" err="1"/>
              <a:t>mlaza</a:t>
            </a:r>
            <a:r>
              <a:rPr lang="en-US" sz="2800" b="1" dirty="0"/>
              <a:t> </a:t>
            </a:r>
            <a:r>
              <a:rPr lang="en-US" sz="2800" b="1" dirty="0" err="1"/>
              <a:t>vode</a:t>
            </a:r>
            <a:r>
              <a:rPr lang="en-US" sz="2800" b="1" dirty="0"/>
              <a:t> </a:t>
            </a:r>
            <a:r>
              <a:rPr lang="en-US" sz="2800" b="1" dirty="0" err="1"/>
              <a:t>koji</a:t>
            </a:r>
            <a:r>
              <a:rPr lang="en-US" sz="2800" b="1" dirty="0"/>
              <a:t> ne </a:t>
            </a:r>
            <a:r>
              <a:rPr lang="en-US" sz="2800" b="1" dirty="0" err="1"/>
              <a:t>ističe</a:t>
            </a:r>
            <a:r>
              <a:rPr lang="en-US" sz="2800" b="1" dirty="0"/>
              <a:t> </a:t>
            </a:r>
            <a:r>
              <a:rPr lang="en-US" sz="2800" b="1" dirty="0" err="1"/>
              <a:t>iz</a:t>
            </a:r>
            <a:r>
              <a:rPr lang="en-US" sz="2800" b="1" dirty="0"/>
              <a:t> </a:t>
            </a:r>
            <a:r>
              <a:rPr lang="en-US" sz="2800" b="1" dirty="0" err="1"/>
              <a:t>probušene</a:t>
            </a:r>
            <a:r>
              <a:rPr lang="en-US" sz="2800" b="1" dirty="0"/>
              <a:t> </a:t>
            </a:r>
            <a:r>
              <a:rPr lang="en-US" sz="2800" b="1" dirty="0" err="1"/>
              <a:t>boce</a:t>
            </a:r>
            <a:r>
              <a:rPr lang="en-US" sz="2800" b="1" dirty="0"/>
              <a:t> </a:t>
            </a:r>
            <a:r>
              <a:rPr lang="en-US" sz="2800" b="1" dirty="0" err="1"/>
              <a:t>koja</a:t>
            </a:r>
            <a:r>
              <a:rPr lang="en-US" sz="2800" b="1" dirty="0"/>
              <a:t> </a:t>
            </a:r>
            <a:r>
              <a:rPr lang="en-US" sz="2800" b="1" dirty="0" err="1"/>
              <a:t>slobodno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372600" cy="1921933"/>
          </a:xfrm>
        </p:spPr>
        <p:txBody>
          <a:bodyPr>
            <a:normAutofit/>
          </a:bodyPr>
          <a:lstStyle/>
          <a:p>
            <a:r>
              <a:rPr lang="en-GB" b="1" dirty="0"/>
              <a:t>Jasmina Balukovic</a:t>
            </a:r>
            <a:r>
              <a:rPr lang="en-GB" baseline="30000" dirty="0"/>
              <a:t>1</a:t>
            </a:r>
            <a:r>
              <a:rPr lang="en-GB" b="1" dirty="0"/>
              <a:t>; </a:t>
            </a:r>
            <a:r>
              <a:rPr lang="en-GB" b="1" dirty="0" err="1"/>
              <a:t>Josip</a:t>
            </a:r>
            <a:r>
              <a:rPr lang="en-GB" b="1" dirty="0"/>
              <a:t> Slisko</a:t>
            </a:r>
            <a:r>
              <a:rPr lang="en-GB" baseline="30000" dirty="0"/>
              <a:t>2</a:t>
            </a:r>
            <a:r>
              <a:rPr lang="en-GB" b="1" dirty="0"/>
              <a:t> </a:t>
            </a:r>
            <a:endParaRPr lang="en-US" dirty="0"/>
          </a:p>
          <a:p>
            <a:r>
              <a:rPr lang="en-GB" b="1" dirty="0"/>
              <a:t> </a:t>
            </a:r>
            <a:endParaRPr lang="en-US" dirty="0"/>
          </a:p>
          <a:p>
            <a:r>
              <a:rPr lang="sl-SI" i="1" baseline="30000" dirty="0"/>
              <a:t>1</a:t>
            </a:r>
            <a:r>
              <a:rPr lang="sl-SI" i="1" dirty="0"/>
              <a:t>Druga </a:t>
            </a:r>
            <a:r>
              <a:rPr lang="sl-SI" i="1" dirty="0" smtClean="0"/>
              <a:t>Gimnazija </a:t>
            </a:r>
            <a:r>
              <a:rPr lang="sl-SI" i="1" dirty="0"/>
              <a:t>Sarajevo, Bosna i Hercegovina; </a:t>
            </a:r>
          </a:p>
          <a:p>
            <a:r>
              <a:rPr lang="sl-SI" i="1" baseline="30000" dirty="0"/>
              <a:t>2</a:t>
            </a:r>
            <a:r>
              <a:rPr lang="sl-SI" i="1" dirty="0"/>
              <a:t>Facultad de Ciencias Fisico Matemáticas, Benemérita Universidad Autónoma de Puebla, Puebla, México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467591"/>
            <a:ext cx="11155680" cy="59717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r>
              <a:rPr lang="bs-Latn-BA" dirty="0" smtClean="0"/>
              <a:t>Klasifikacija predloženih eksperimenata:</a:t>
            </a:r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bs-Latn-BA" dirty="0" smtClean="0"/>
              <a:t>1. Isti eksperiment</a:t>
            </a:r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bs-Latn-BA" dirty="0" smtClean="0"/>
              <a:t>2. Varijacije istog ekspeimenta</a:t>
            </a:r>
          </a:p>
          <a:p>
            <a:pPr marL="457200" indent="-457200">
              <a:buAutoNum type="arabicPeriod"/>
            </a:pPr>
            <a:endParaRPr lang="bs-Latn-BA" dirty="0" smtClean="0"/>
          </a:p>
          <a:p>
            <a:pPr marL="0" indent="0">
              <a:buNone/>
            </a:pPr>
            <a:r>
              <a:rPr lang="bs-Latn-BA" dirty="0" smtClean="0"/>
              <a:t>3. </a:t>
            </a:r>
            <a:r>
              <a:rPr lang="en-US" dirty="0" smtClean="0"/>
              <a:t>N</a:t>
            </a:r>
            <a:r>
              <a:rPr lang="bs-Latn-BA" dirty="0" smtClean="0"/>
              <a:t>ovi eksperiment</a:t>
            </a: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476625" y="3475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919"/>
            <a:ext cx="11049000" cy="6345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en-US" b="1" dirty="0"/>
              <a:t>1</a:t>
            </a:r>
            <a:r>
              <a:rPr lang="en-US" b="1" dirty="0" smtClean="0"/>
              <a:t>. </a:t>
            </a:r>
            <a:r>
              <a:rPr lang="bs-Latn-BA" b="1" dirty="0" smtClean="0"/>
              <a:t>Isti eksperiment</a:t>
            </a:r>
          </a:p>
          <a:p>
            <a:r>
              <a:rPr lang="bs-Latn-BA" dirty="0" smtClean="0"/>
              <a:t>2 </a:t>
            </a:r>
            <a:r>
              <a:rPr lang="bs-Latn-BA" dirty="0"/>
              <a:t>učenika OS, 1 učenik </a:t>
            </a:r>
            <a:r>
              <a:rPr lang="bs-Latn-BA" dirty="0" smtClean="0"/>
              <a:t>SS predlažu da se izvede isti eksperiment uživo: </a:t>
            </a:r>
            <a:endParaRPr lang="en-US" dirty="0"/>
          </a:p>
          <a:p>
            <a:pPr marL="0" indent="0">
              <a:buNone/>
            </a:pPr>
            <a:r>
              <a:rPr lang="bs-Latn-BA" dirty="0"/>
              <a:t>„Predlažem eksperiment koji će moći vidjeti se uživo, dakle, da se taj eksperiment dešava pred našim očima. Bacili bi flašu da slobodno pada.“</a:t>
            </a:r>
            <a:endParaRPr lang="en-US" dirty="0"/>
          </a:p>
          <a:p>
            <a:pPr marL="0" indent="0">
              <a:buNone/>
            </a:pPr>
            <a:r>
              <a:rPr lang="bs-Latn-BA" dirty="0"/>
              <a:t>„Napunili bismo flašu tekućinom pa bi je bacili iz ravnotežnog položaja i pratiti podizanje tekućine u njoj“</a:t>
            </a:r>
            <a:endParaRPr lang="en-US" dirty="0"/>
          </a:p>
          <a:p>
            <a:pPr marL="0" indent="0">
              <a:buNone/>
            </a:pPr>
            <a:endParaRPr lang="bs-Latn-BA" dirty="0" smtClean="0"/>
          </a:p>
          <a:p>
            <a:r>
              <a:rPr lang="bs-Latn-BA" dirty="0" smtClean="0"/>
              <a:t>1 učenik osnovne škole predlaže da se snimi isti eksperiment:</a:t>
            </a:r>
            <a:endParaRPr lang="bs-Latn-BA" dirty="0"/>
          </a:p>
          <a:p>
            <a:pPr marL="0" indent="0">
              <a:buNone/>
            </a:pPr>
            <a:r>
              <a:rPr lang="bs-Latn-BA" dirty="0" smtClean="0"/>
              <a:t>„Uradio </a:t>
            </a:r>
            <a:r>
              <a:rPr lang="bs-Latn-BA" dirty="0"/>
              <a:t>ovo isto samo bi snimao kamerom i pogledao u usporenom </a:t>
            </a:r>
            <a:r>
              <a:rPr lang="bs-Latn-BA" dirty="0" smtClean="0"/>
              <a:t>snimku.‘‘</a:t>
            </a:r>
            <a:endParaRPr lang="en-US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</p:txBody>
      </p:sp>
      <p:pic>
        <p:nvPicPr>
          <p:cNvPr id="7" name="Picture 6" descr="C:\Users\Jasmina\Pictures\My Scans\scan0028 (3).jpg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45" y="4803872"/>
            <a:ext cx="4300781" cy="1794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270164"/>
            <a:ext cx="11156004" cy="651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b="1" dirty="0" smtClean="0"/>
              <a:t>2. Varijacije istog eksperimenta</a:t>
            </a:r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en-US" dirty="0" smtClean="0"/>
              <a:t>2.1</a:t>
            </a:r>
            <a:r>
              <a:rPr lang="en-US" dirty="0"/>
              <a:t>. </a:t>
            </a:r>
            <a:r>
              <a:rPr lang="bs-Latn-BA" dirty="0"/>
              <a:t>V</a:t>
            </a:r>
            <a:r>
              <a:rPr lang="bs-Latn-BA" dirty="0" smtClean="0"/>
              <a:t>oda se </a:t>
            </a:r>
            <a:r>
              <a:rPr lang="en-US" dirty="0" smtClean="0"/>
              <a:t> </a:t>
            </a:r>
            <a:r>
              <a:rPr lang="bs-Latn-BA" dirty="0" smtClean="0"/>
              <a:t>mijenja </a:t>
            </a:r>
            <a:r>
              <a:rPr lang="bs-Latn-BA" dirty="0" smtClean="0"/>
              <a:t>drugim sadržajem </a:t>
            </a:r>
            <a:r>
              <a:rPr lang="en-US" dirty="0" smtClean="0"/>
              <a:t>(coca </a:t>
            </a:r>
            <a:r>
              <a:rPr lang="en-US" dirty="0"/>
              <a:t>cola, </a:t>
            </a:r>
            <a:r>
              <a:rPr lang="bs-Latn-BA" dirty="0" smtClean="0"/>
              <a:t>pjesak</a:t>
            </a:r>
            <a:r>
              <a:rPr lang="en-US" dirty="0" smtClean="0"/>
              <a:t> ..)</a:t>
            </a:r>
            <a:r>
              <a:rPr lang="bs-Latn-BA" dirty="0" smtClean="0"/>
              <a:t>- 1 učenik SS:</a:t>
            </a:r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bs-Latn-BA" dirty="0" smtClean="0"/>
              <a:t>„Umjesto vode staviti drugu tekućinu‘‘</a:t>
            </a:r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</p:txBody>
      </p:sp>
      <p:pic>
        <p:nvPicPr>
          <p:cNvPr id="7" name="Picture 6" descr="C:\Users\Jasmina\Desktop\novi test\2016-03-20 scan 154\scan 154' 001 (3).jpg"/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54" y="2700856"/>
            <a:ext cx="4825103" cy="2271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3" y="176645"/>
            <a:ext cx="11389468" cy="6525491"/>
          </a:xfrm>
        </p:spPr>
        <p:txBody>
          <a:bodyPr/>
          <a:lstStyle/>
          <a:p>
            <a:pPr marL="0" indent="0">
              <a:buNone/>
            </a:pPr>
            <a:endParaRPr lang="bs-Latn-BA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200" dirty="0" smtClean="0"/>
              <a:t>2.</a:t>
            </a:r>
            <a:r>
              <a:rPr lang="bs-Latn-BA" sz="2200" dirty="0" smtClean="0"/>
              <a:t>2</a:t>
            </a:r>
            <a:r>
              <a:rPr lang="en-US" sz="2200" dirty="0" smtClean="0"/>
              <a:t>. </a:t>
            </a:r>
            <a:r>
              <a:rPr lang="bs-Latn-BA" sz="2200" dirty="0"/>
              <a:t>Mijenja se visina sa koje boca slobodno </a:t>
            </a:r>
            <a:r>
              <a:rPr lang="bs-Latn-BA" sz="2200" dirty="0" smtClean="0"/>
              <a:t>pada- 2 učenika osnovne škole:</a:t>
            </a:r>
            <a:endParaRPr lang="en-US" sz="2200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bs-Latn-BA" dirty="0" smtClean="0"/>
              <a:t>„Baciti </a:t>
            </a:r>
            <a:r>
              <a:rPr lang="bs-Latn-BA" dirty="0"/>
              <a:t>flašu s odredjene </a:t>
            </a:r>
            <a:r>
              <a:rPr lang="bs-Latn-BA" dirty="0" smtClean="0"/>
              <a:t>visine‘‘</a:t>
            </a:r>
            <a:endParaRPr lang="bs-Latn-BA" dirty="0"/>
          </a:p>
          <a:p>
            <a:pPr marL="0" indent="0">
              <a:buNone/>
            </a:pPr>
            <a:endParaRPr lang="bs-Latn-BA" dirty="0" smtClean="0"/>
          </a:p>
        </p:txBody>
      </p:sp>
      <p:pic>
        <p:nvPicPr>
          <p:cNvPr id="6" name="Picture 5" descr="C:\Users\Jasmina\Pictures\My Scans\scan0015 (3).jpg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86" y="2252617"/>
            <a:ext cx="3927762" cy="2373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2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270164"/>
            <a:ext cx="11348862" cy="6587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b="1" dirty="0" smtClean="0"/>
              <a:t>3</a:t>
            </a:r>
            <a:r>
              <a:rPr lang="bs-Latn-BA" dirty="0" smtClean="0"/>
              <a:t>. </a:t>
            </a:r>
            <a:r>
              <a:rPr lang="bs-Latn-BA" b="1" dirty="0" smtClean="0"/>
              <a:t>Novi eksperimenti</a:t>
            </a:r>
          </a:p>
          <a:p>
            <a:pPr marL="0" indent="0">
              <a:buNone/>
            </a:pPr>
            <a:r>
              <a:rPr lang="en-US" b="1" dirty="0" smtClean="0"/>
              <a:t>3.1</a:t>
            </a:r>
            <a:r>
              <a:rPr lang="en-US" b="1" dirty="0"/>
              <a:t>. </a:t>
            </a:r>
            <a:r>
              <a:rPr lang="en-US" b="1" dirty="0" err="1" smtClean="0"/>
              <a:t>Poten</a:t>
            </a:r>
            <a:r>
              <a:rPr lang="bs-Latn-BA" b="1" dirty="0" smtClean="0"/>
              <a:t>cijalno bitne varijacije istog eksperimenta-2 </a:t>
            </a:r>
            <a:r>
              <a:rPr lang="bs-Latn-BA" dirty="0" smtClean="0"/>
              <a:t>učenika osnovne škole</a:t>
            </a:r>
          </a:p>
          <a:p>
            <a:r>
              <a:rPr lang="bs-Latn-BA" dirty="0"/>
              <a:t>Baciti flašu s vodom bez ikakvih </a:t>
            </a:r>
            <a:r>
              <a:rPr lang="bs-Latn-BA" dirty="0" smtClean="0"/>
              <a:t>rupa: </a:t>
            </a:r>
            <a:r>
              <a:rPr lang="bs-Latn-BA" dirty="0"/>
              <a:t>„ </a:t>
            </a:r>
            <a:r>
              <a:rPr lang="bs-Latn-BA" dirty="0" smtClean="0"/>
              <a:t>Mogao </a:t>
            </a:r>
            <a:r>
              <a:rPr lang="bs-Latn-BA" dirty="0"/>
              <a:t>bih dokazati da djeluje gravitacija ako pustimo vodu da slobodno pada bez ikakvih rupa, ponovo bi voda </a:t>
            </a:r>
            <a:r>
              <a:rPr lang="bs-Latn-BA" dirty="0" smtClean="0"/>
              <a:t>otišla gore.‘‘</a:t>
            </a:r>
            <a:endParaRPr lang="en-US" dirty="0"/>
          </a:p>
          <a:p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r>
              <a:rPr lang="bs-Latn-BA" dirty="0"/>
              <a:t>Baciti flašu </a:t>
            </a:r>
            <a:r>
              <a:rPr lang="bs-Latn-BA" dirty="0" smtClean="0"/>
              <a:t>pravo: „Kad </a:t>
            </a:r>
            <a:r>
              <a:rPr lang="bs-Latn-BA" dirty="0"/>
              <a:t>se flaša ne bi bacala s neke visine već letila </a:t>
            </a:r>
            <a:r>
              <a:rPr lang="bs-Latn-BA" dirty="0" smtClean="0"/>
              <a:t>pravo.‘‘</a:t>
            </a:r>
            <a:endParaRPr lang="en-US" dirty="0"/>
          </a:p>
          <a:p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</p:txBody>
      </p:sp>
      <p:pic>
        <p:nvPicPr>
          <p:cNvPr id="5" name="Picture 4" descr="C:\Users\Jasmina\Pictures\My Scans\scan0046 (3).jpg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05" y="1947947"/>
            <a:ext cx="5212167" cy="224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asmina\Pictures\2016-04-17 101 z\101 z 001 (3).jpg"/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39" y="4720066"/>
            <a:ext cx="3543300" cy="2249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8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55" y="166254"/>
            <a:ext cx="11029545" cy="6691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3.2. </a:t>
            </a:r>
            <a:r>
              <a:rPr lang="bs-Latn-BA" b="1" dirty="0" smtClean="0"/>
              <a:t>potpuno novi eksperiment</a:t>
            </a:r>
          </a:p>
          <a:p>
            <a:r>
              <a:rPr lang="bs-Latn-BA" dirty="0"/>
              <a:t>Primjer lifta (tijelo ili flaša s vodom) kada se pusti da slobodno pada -9 učenika SS </a:t>
            </a:r>
            <a:endParaRPr lang="bs-Latn-BA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s-Latn-BA" dirty="0" smtClean="0"/>
              <a:t>„Pustimo </a:t>
            </a:r>
            <a:r>
              <a:rPr lang="bs-Latn-BA" dirty="0"/>
              <a:t>lift da slobodno pada ili postavimo flašu u liftu koji slobodno </a:t>
            </a:r>
            <a:r>
              <a:rPr lang="bs-Latn-BA" dirty="0" smtClean="0"/>
              <a:t>pada.‘‘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C:\Users\Jasmina\Desktop\novi test\2016-03-16 scan 12\scan 12' 001 (3).jpg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0" t="26789" r="27933" b="39255"/>
          <a:stretch/>
        </p:blipFill>
        <p:spPr bwMode="auto">
          <a:xfrm>
            <a:off x="4345001" y="2908131"/>
            <a:ext cx="3221181" cy="20067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Jasmina\Desktop\novi test\2016-03-16 scan 10\scan 10' 001 (2).jpg"/>
          <p:cNvPicPr/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0" t="37237" r="42287" b="1576"/>
          <a:stretch/>
        </p:blipFill>
        <p:spPr bwMode="auto">
          <a:xfrm>
            <a:off x="8005032" y="2867888"/>
            <a:ext cx="3062317" cy="21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Jasmina\Desktop\WP_20170226_22_50_14_Pro.jpg"/>
          <p:cNvPicPr/>
          <p:nvPr/>
        </p:nvPicPr>
        <p:blipFill rotWithShape="1"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0" t="6845" r="24343" b="9286"/>
          <a:stretch/>
        </p:blipFill>
        <p:spPr bwMode="auto">
          <a:xfrm>
            <a:off x="476655" y="2908131"/>
            <a:ext cx="3418523" cy="2052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03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27" y="436418"/>
            <a:ext cx="10851573" cy="5782267"/>
          </a:xfrm>
        </p:spPr>
        <p:txBody>
          <a:bodyPr>
            <a:normAutofit/>
          </a:bodyPr>
          <a:lstStyle/>
          <a:p>
            <a:endParaRPr lang="bs-Latn-BA" dirty="0" smtClean="0"/>
          </a:p>
          <a:p>
            <a:pPr marL="0" indent="0">
              <a:buNone/>
            </a:pPr>
            <a:r>
              <a:rPr lang="bs-Latn-BA" b="1" dirty="0" smtClean="0"/>
              <a:t>Zaključak</a:t>
            </a:r>
            <a:endParaRPr lang="bs-Latn-BA" b="1" dirty="0"/>
          </a:p>
          <a:p>
            <a:endParaRPr lang="bs-Latn-BA" dirty="0" smtClean="0"/>
          </a:p>
          <a:p>
            <a:r>
              <a:rPr lang="bs-Latn-BA" dirty="0"/>
              <a:t>Iako su neki od predloženih eksperimenata veoma logični za alternativno obrazloženje, mogu se veoma lako izvesti i pokazati kao netačni. </a:t>
            </a:r>
            <a:endParaRPr lang="bs-Latn-BA" dirty="0" smtClean="0"/>
          </a:p>
          <a:p>
            <a:endParaRPr lang="bs-Latn-BA" dirty="0"/>
          </a:p>
          <a:p>
            <a:pPr algn="just"/>
            <a:r>
              <a:rPr lang="bs-Latn-BA" dirty="0" smtClean="0"/>
              <a:t>U </a:t>
            </a:r>
            <a:r>
              <a:rPr lang="bs-Latn-BA" dirty="0"/>
              <a:t>svakom slučaju, prijedlog eksperimenta se pokazao kao odlična ideja, jer  učenici imaju mogućnost da sami predlože i planiraju eksperimentalnu aktivnost, te da sami zaključe  da li je predloženi eksperiment dobar ili ne.</a:t>
            </a:r>
            <a:endParaRPr lang="en-US" dirty="0"/>
          </a:p>
          <a:p>
            <a:pPr marL="0" indent="0" algn="just">
              <a:buNone/>
            </a:pPr>
            <a:endParaRPr lang="bs-Latn-BA" dirty="0"/>
          </a:p>
          <a:p>
            <a:pPr algn="just"/>
            <a:r>
              <a:rPr lang="bs-Latn-BA" dirty="0" smtClean="0"/>
              <a:t>Ovo istraživanje dokazuje da aktivno učenje bestežinskog stanja</a:t>
            </a:r>
            <a:r>
              <a:rPr lang="en-US" dirty="0" smtClean="0"/>
              <a:t> </a:t>
            </a:r>
            <a:r>
              <a:rPr lang="bs-Latn-BA" dirty="0" smtClean="0"/>
              <a:t> može se izvesti u učionicama s ciljem da učenicima daju dublje razumjevanje fenomena  o kojem znaju gledajući videa na YouTube.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10820400" cy="5609085"/>
          </a:xfrm>
        </p:spPr>
        <p:txBody>
          <a:bodyPr/>
          <a:lstStyle/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pPr marL="0" indent="0" algn="ctr">
              <a:buNone/>
            </a:pPr>
            <a:r>
              <a:rPr lang="bs-Latn-BA" sz="6000" dirty="0" smtClean="0"/>
              <a:t>HVALA NA PAŽNJI!</a:t>
            </a:r>
          </a:p>
          <a:p>
            <a:endParaRPr lang="bs-Latn-BA" dirty="0"/>
          </a:p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r>
              <a:rPr lang="bs-Latn-BA" dirty="0"/>
              <a:t>j</a:t>
            </a:r>
            <a:r>
              <a:rPr lang="bs-Latn-BA" dirty="0" smtClean="0"/>
              <a:t>asmina.balukovic@2gimnazija.edu.ba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1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5" y="696192"/>
            <a:ext cx="10986655" cy="55224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 smtClean="0"/>
          </a:p>
          <a:p>
            <a:r>
              <a:rPr lang="bs-Latn-BA" sz="2800" dirty="0" smtClean="0"/>
              <a:t>Aktivno </a:t>
            </a:r>
            <a:r>
              <a:rPr lang="bs-Latn-BA" sz="2800" dirty="0" smtClean="0"/>
              <a:t>učenje u nastavi fizike</a:t>
            </a:r>
          </a:p>
          <a:p>
            <a:pPr marL="0" indent="0">
              <a:buNone/>
            </a:pPr>
            <a:endParaRPr lang="bs-Latn-BA" dirty="0"/>
          </a:p>
          <a:p>
            <a:r>
              <a:rPr lang="bs-Latn-BA" sz="2800" dirty="0" smtClean="0"/>
              <a:t>Moguće sekvence aktivnog učenja u nastavi fizike:</a:t>
            </a:r>
          </a:p>
          <a:p>
            <a:pPr marL="0" indent="0">
              <a:buNone/>
            </a:pPr>
            <a:endParaRPr lang="bs-Latn-BA" dirty="0" smtClean="0"/>
          </a:p>
          <a:p>
            <a:pPr marL="457200" indent="-457200">
              <a:buAutoNum type="arabicPeriod"/>
            </a:pPr>
            <a:r>
              <a:rPr lang="en-US" dirty="0" smtClean="0"/>
              <a:t>Pre</a:t>
            </a:r>
            <a:r>
              <a:rPr lang="bs-Latn-BA" dirty="0" smtClean="0"/>
              <a:t>dvidi</a:t>
            </a:r>
            <a:r>
              <a:rPr lang="en-US" dirty="0" smtClean="0"/>
              <a:t> – O</a:t>
            </a:r>
            <a:r>
              <a:rPr lang="bs-Latn-BA" dirty="0" smtClean="0"/>
              <a:t>pažaj</a:t>
            </a:r>
            <a:r>
              <a:rPr lang="en-US" dirty="0" smtClean="0"/>
              <a:t> – </a:t>
            </a:r>
            <a:r>
              <a:rPr lang="bs-Latn-BA" dirty="0" smtClean="0"/>
              <a:t>Objasni</a:t>
            </a:r>
            <a:r>
              <a:rPr lang="en-US" dirty="0" smtClean="0"/>
              <a:t> (</a:t>
            </a:r>
            <a:r>
              <a:rPr lang="en-US" dirty="0"/>
              <a:t>White </a:t>
            </a:r>
            <a:r>
              <a:rPr lang="bs-Latn-BA" dirty="0" smtClean="0"/>
              <a:t>R.</a:t>
            </a:r>
            <a:r>
              <a:rPr lang="bs-Latn-BA" dirty="0"/>
              <a:t> </a:t>
            </a:r>
            <a:r>
              <a:rPr lang="bs-Latn-BA" dirty="0" smtClean="0"/>
              <a:t>&amp;</a:t>
            </a:r>
            <a:r>
              <a:rPr lang="en-US" dirty="0" smtClean="0"/>
              <a:t> </a:t>
            </a:r>
            <a:r>
              <a:rPr lang="en-US" dirty="0" err="1" smtClean="0"/>
              <a:t>Gunstone</a:t>
            </a:r>
            <a:r>
              <a:rPr lang="bs-Latn-BA" dirty="0" smtClean="0"/>
              <a:t> R.,</a:t>
            </a:r>
            <a:r>
              <a:rPr lang="en-US" dirty="0" smtClean="0"/>
              <a:t>1992)</a:t>
            </a:r>
            <a:endParaRPr lang="bs-Latn-BA" dirty="0" smtClean="0"/>
          </a:p>
          <a:p>
            <a:pPr marL="457200" indent="-457200">
              <a:buAutoNum type="arabicPeriod"/>
            </a:pPr>
            <a:endParaRPr lang="bs-Latn-BA" dirty="0" smtClean="0"/>
          </a:p>
          <a:p>
            <a:pPr marL="0" indent="0">
              <a:buNone/>
            </a:pPr>
            <a:r>
              <a:rPr lang="bs-Latn-BA" dirty="0" smtClean="0"/>
              <a:t>2. </a:t>
            </a:r>
            <a:r>
              <a:rPr lang="en-US" dirty="0" smtClean="0"/>
              <a:t>O</a:t>
            </a:r>
            <a:r>
              <a:rPr lang="bs-Latn-BA" dirty="0" smtClean="0"/>
              <a:t>pažaj</a:t>
            </a:r>
            <a:r>
              <a:rPr lang="en-US" dirty="0" smtClean="0"/>
              <a:t>-</a:t>
            </a:r>
            <a:r>
              <a:rPr lang="bs-Latn-BA" dirty="0" smtClean="0"/>
              <a:t>Objasni</a:t>
            </a:r>
            <a:r>
              <a:rPr lang="en-US" dirty="0" smtClean="0"/>
              <a:t>-</a:t>
            </a:r>
            <a:r>
              <a:rPr lang="en-US" dirty="0" err="1" smtClean="0"/>
              <a:t>Pr</a:t>
            </a:r>
            <a:r>
              <a:rPr lang="bs-Latn-BA" dirty="0" smtClean="0"/>
              <a:t>edloži eksperiment (</a:t>
            </a:r>
            <a:r>
              <a:rPr lang="en-US" dirty="0" err="1"/>
              <a:t>Etkina</a:t>
            </a:r>
            <a:r>
              <a:rPr lang="en-US" dirty="0"/>
              <a:t>, E.,  &amp; van </a:t>
            </a:r>
            <a:r>
              <a:rPr lang="en-US" dirty="0" err="1"/>
              <a:t>Heuvelen</a:t>
            </a:r>
            <a:r>
              <a:rPr lang="en-US" dirty="0"/>
              <a:t>, </a:t>
            </a:r>
            <a:r>
              <a:rPr lang="en-US" dirty="0" smtClean="0"/>
              <a:t>A.</a:t>
            </a:r>
            <a:r>
              <a:rPr lang="bs-Latn-BA" dirty="0" smtClean="0"/>
              <a:t>,</a:t>
            </a:r>
            <a:r>
              <a:rPr lang="en-US" dirty="0" smtClean="0"/>
              <a:t>2007</a:t>
            </a:r>
            <a:r>
              <a:rPr lang="en-US" dirty="0"/>
              <a:t>)</a:t>
            </a:r>
            <a:endParaRPr lang="bs-Latn-BA" dirty="0" smtClean="0"/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4539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20040"/>
            <a:ext cx="11963400" cy="6537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sz="2400" b="1" dirty="0" smtClean="0"/>
              <a:t>Predstavljanje pojma bestežinskog stanja u udžbenicima fizike</a:t>
            </a:r>
          </a:p>
          <a:p>
            <a:pPr marL="0" indent="0" algn="just">
              <a:buNone/>
            </a:pPr>
            <a:endParaRPr lang="bs-Latn-BA" dirty="0" smtClean="0"/>
          </a:p>
          <a:p>
            <a:pPr algn="just"/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Pojam bestežinskog stanja u udžbenicima fizike uglavnom se tretira pomoću ‘‘misaonog eksprimenta‘‘.</a:t>
            </a:r>
          </a:p>
          <a:p>
            <a:pPr algn="just"/>
            <a:endParaRPr lang="bs-Latn-BA" dirty="0" smtClean="0"/>
          </a:p>
          <a:p>
            <a:pPr algn="just"/>
            <a:endParaRPr lang="bs-Latn-BA" dirty="0" smtClean="0"/>
          </a:p>
          <a:p>
            <a:pPr marL="0" indent="0" algn="just">
              <a:buNone/>
            </a:pPr>
            <a:endParaRPr lang="bs-Latn-BA" dirty="0" smtClean="0"/>
          </a:p>
          <a:p>
            <a:pPr marL="0" indent="0" algn="just">
              <a:buNone/>
            </a:pPr>
            <a:endParaRPr lang="bs-Latn-BA" dirty="0"/>
          </a:p>
          <a:p>
            <a:pPr marL="0" indent="0" algn="just">
              <a:buNone/>
            </a:pPr>
            <a:endParaRPr lang="bs-Latn-BA" dirty="0" smtClean="0"/>
          </a:p>
          <a:p>
            <a:pPr marL="0" indent="0" algn="just">
              <a:buNone/>
            </a:pPr>
            <a:endParaRPr lang="bs-Latn-BA" dirty="0"/>
          </a:p>
          <a:p>
            <a:pPr marL="0" indent="0" algn="just">
              <a:buNone/>
            </a:pPr>
            <a:endParaRPr lang="bs-Latn-BA" dirty="0" smtClean="0"/>
          </a:p>
          <a:p>
            <a:pPr marL="0" indent="0" algn="just">
              <a:buNone/>
            </a:pPr>
            <a:endParaRPr lang="bs-Latn-BA" dirty="0"/>
          </a:p>
          <a:p>
            <a:pPr marL="0" indent="0" algn="just">
              <a:buNone/>
            </a:pPr>
            <a:endParaRPr lang="bs-Latn-BA" dirty="0" smtClean="0"/>
          </a:p>
          <a:p>
            <a:pPr algn="just"/>
            <a:endParaRPr lang="bs-Latn-BA" dirty="0" smtClean="0"/>
          </a:p>
          <a:p>
            <a:pPr algn="just"/>
            <a:r>
              <a:rPr lang="bs-Latn-BA" dirty="0" smtClean="0"/>
              <a:t>Ipak, neki udžbenici (</a:t>
            </a:r>
            <a:r>
              <a:rPr lang="bs-Latn-BA" dirty="0"/>
              <a:t>Pačariz, Hadžić, Adrović  i </a:t>
            </a:r>
            <a:r>
              <a:rPr lang="bs-Latn-BA" dirty="0" smtClean="0"/>
              <a:t>Udvinčić, 2011</a:t>
            </a:r>
            <a:r>
              <a:rPr lang="bs-Latn-BA" dirty="0"/>
              <a:t>, str. </a:t>
            </a:r>
            <a:r>
              <a:rPr lang="bs-Latn-BA" dirty="0" smtClean="0"/>
              <a:t>84; </a:t>
            </a:r>
            <a:r>
              <a:rPr lang="bs-Latn-BA" dirty="0"/>
              <a:t>Muratović i </a:t>
            </a:r>
            <a:r>
              <a:rPr lang="bs-Latn-BA" dirty="0" smtClean="0"/>
              <a:t>Gabela, 2010</a:t>
            </a:r>
            <a:r>
              <a:rPr lang="bs-Latn-BA" dirty="0"/>
              <a:t>, </a:t>
            </a:r>
            <a:r>
              <a:rPr lang="bs-Latn-BA" dirty="0" smtClean="0"/>
              <a:t>str.48) pitaju učenike da objasne zašto mlaz vode prestaje da ističe iz probušene čaše koja slobodno pada.</a:t>
            </a:r>
            <a:endParaRPr lang="bs-Latn-BA" dirty="0"/>
          </a:p>
        </p:txBody>
      </p:sp>
      <p:pic>
        <p:nvPicPr>
          <p:cNvPr id="4" name="Picture 13" descr="C:\Users\Jaca\AppData\Local\Microsoft\Windows\Temporary Internet Files\Content.Word\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5"/>
          <a:stretch>
            <a:fillRect/>
          </a:stretch>
        </p:blipFill>
        <p:spPr bwMode="auto">
          <a:xfrm>
            <a:off x="946869" y="1954356"/>
            <a:ext cx="3179330" cy="31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:\Users\Jaca\AppData\Local\Microsoft\Windows\Temporary Internet Files\Content.Word\P221212_22.55_[0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23" y="1954356"/>
            <a:ext cx="2539814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Users\Jaca\AppData\Local\Microsoft\Windows\Temporary Internet Files\Content.Word\P231212_23.43.jpg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58" y="1984219"/>
            <a:ext cx="2065193" cy="320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"/>
            <a:ext cx="10924309" cy="6504708"/>
          </a:xfrm>
        </p:spPr>
        <p:txBody>
          <a:bodyPr>
            <a:normAutofit/>
          </a:bodyPr>
          <a:lstStyle/>
          <a:p>
            <a:endParaRPr lang="bs-Latn-BA" dirty="0" smtClean="0"/>
          </a:p>
          <a:p>
            <a:pPr algn="just"/>
            <a:r>
              <a:rPr lang="bs-Latn-BA" dirty="0"/>
              <a:t>Zbog toga smo dizajnirali  i sproveli istraživanje sa učenicima osnovnih i srednjih škola u Sarajevu. Učenici su pomoću papira i olovke odgovarali na sljedeća pitanja</a:t>
            </a:r>
            <a:r>
              <a:rPr lang="bs-Latn-BA" dirty="0" smtClean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lvl="0" algn="just"/>
            <a:r>
              <a:rPr lang="bs-Latn-BA" dirty="0"/>
              <a:t>Zašto voda ističe iz boce koja se probušena, ukoliko boca miruje</a:t>
            </a:r>
            <a:r>
              <a:rPr lang="bs-Latn-BA" dirty="0" smtClean="0"/>
              <a:t>?</a:t>
            </a:r>
          </a:p>
          <a:p>
            <a:pPr lvl="0" algn="just"/>
            <a:endParaRPr lang="en-US" dirty="0"/>
          </a:p>
          <a:p>
            <a:pPr lvl="0" algn="just"/>
            <a:r>
              <a:rPr lang="bs-Latn-BA" dirty="0"/>
              <a:t>Zašto voda prestaje da ističe iz probušene boce kada boca slobodno pada</a:t>
            </a:r>
            <a:r>
              <a:rPr lang="bs-Latn-BA" dirty="0" smtClean="0"/>
              <a:t>?</a:t>
            </a:r>
          </a:p>
          <a:p>
            <a:pPr lvl="0" algn="just"/>
            <a:endParaRPr lang="en-US" dirty="0"/>
          </a:p>
          <a:p>
            <a:pPr lvl="0" algn="just"/>
            <a:r>
              <a:rPr lang="bs-Latn-BA" dirty="0"/>
              <a:t>Predloži eksperiment koji će pokazatii da je tvoje obrazloženje tačno.</a:t>
            </a:r>
            <a:endParaRPr lang="en-US" dirty="0"/>
          </a:p>
          <a:p>
            <a:pPr lvl="0" algn="just"/>
            <a:r>
              <a:rPr lang="bs-Latn-BA" dirty="0"/>
              <a:t>Šta će se desiti u tom eksperimnu i zašto</a:t>
            </a:r>
            <a:r>
              <a:rPr lang="bs-Latn-BA" dirty="0" smtClean="0"/>
              <a:t>?</a:t>
            </a:r>
          </a:p>
          <a:p>
            <a:pPr marL="0" lvl="0" indent="0" algn="just">
              <a:buNone/>
            </a:pPr>
            <a:endParaRPr lang="en-US" dirty="0"/>
          </a:p>
          <a:p>
            <a:pPr algn="just"/>
            <a:r>
              <a:rPr lang="bs-Latn-BA" dirty="0"/>
              <a:t>Učenici su imali mogućnost da crtažima dopune svoje odgovore. </a:t>
            </a:r>
          </a:p>
        </p:txBody>
      </p:sp>
    </p:spTree>
    <p:extLst>
      <p:ext uri="{BB962C8B-B14F-4D97-AF65-F5344CB8AC3E}">
        <p14:creationId xmlns:p14="http://schemas.microsoft.com/office/powerpoint/2010/main" val="17144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10820400" cy="5151885"/>
          </a:xfrm>
        </p:spPr>
        <p:txBody>
          <a:bodyPr/>
          <a:lstStyle/>
          <a:p>
            <a:endParaRPr lang="bs-Latn-BA" dirty="0" smtClean="0"/>
          </a:p>
          <a:p>
            <a:endParaRPr lang="bs-Latn-BA" dirty="0"/>
          </a:p>
          <a:p>
            <a:r>
              <a:rPr lang="bs-Latn-BA" dirty="0" smtClean="0"/>
              <a:t>Uzorak </a:t>
            </a:r>
            <a:r>
              <a:rPr lang="bs-Latn-BA" dirty="0"/>
              <a:t>istraživanja 267 učenika:</a:t>
            </a:r>
          </a:p>
          <a:p>
            <a:pPr marL="0" indent="0">
              <a:buNone/>
            </a:pPr>
            <a:r>
              <a:rPr lang="bs-Latn-BA" dirty="0"/>
              <a:t>- 60 učenika I razreda i 105 učenika III razreda („Druga gimnazija Sarajevo“)</a:t>
            </a:r>
          </a:p>
          <a:p>
            <a:pPr marL="0" indent="0">
              <a:buNone/>
            </a:pPr>
            <a:r>
              <a:rPr lang="bs-Latn-BA" dirty="0"/>
              <a:t>-102 učenika VIII razreda (OŠ ''Alija Nametak'' i OŠ ''Grbavica I‘‘).</a:t>
            </a:r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r>
              <a:rPr lang="bs-Latn-BA" dirty="0"/>
              <a:t>Broj učenika koji je predložio eksperiment:</a:t>
            </a:r>
          </a:p>
          <a:p>
            <a:pPr marL="0" indent="0">
              <a:buNone/>
            </a:pPr>
            <a:r>
              <a:rPr lang="bs-Latn-BA" dirty="0"/>
              <a:t>-Osnovne škole 46,7% </a:t>
            </a:r>
          </a:p>
          <a:p>
            <a:pPr marL="0" indent="0">
              <a:buNone/>
            </a:pPr>
            <a:r>
              <a:rPr lang="bs-Latn-BA" dirty="0"/>
              <a:t>-Srednje škole 68,7%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5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"/>
            <a:ext cx="11993880" cy="6462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800" b="1" dirty="0" smtClean="0"/>
              <a:t>Različita alternativna objašnjenja</a:t>
            </a:r>
          </a:p>
          <a:p>
            <a:pPr marL="0" indent="0">
              <a:buNone/>
            </a:pPr>
            <a:endParaRPr lang="bs-Latn-BA" sz="2800" b="1" dirty="0" smtClean="0"/>
          </a:p>
          <a:p>
            <a:r>
              <a:rPr lang="bs-Latn-BA" sz="2400" b="1" dirty="0" smtClean="0"/>
              <a:t>Očekivana alternativna objašnjenja:</a:t>
            </a:r>
            <a:endParaRPr lang="bs-Latn-BA" sz="2400" b="1" dirty="0" smtClean="0"/>
          </a:p>
          <a:p>
            <a:endParaRPr lang="bs-Latn-BA" sz="2400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bs-Latn-BA" dirty="0" smtClean="0"/>
              <a:t>Otpor zraka ne dozvoljava vodi da ističe iz probušene boce</a:t>
            </a:r>
            <a:r>
              <a:rPr lang="en-US" dirty="0" smtClean="0"/>
              <a:t>.” </a:t>
            </a: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bs-Latn-BA" dirty="0"/>
              <a:t>S</a:t>
            </a:r>
            <a:r>
              <a:rPr lang="bs-Latn-BA" dirty="0" smtClean="0"/>
              <a:t>va voda je istekla iz boce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endParaRPr lang="bs-Latn-BA" dirty="0" smtClean="0"/>
          </a:p>
          <a:p>
            <a:pPr marL="0" indent="0" algn="just">
              <a:buNone/>
            </a:pPr>
            <a:endParaRPr lang="bs-Latn-BA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:\Users\Jasmina\Desktop\gimnazija slike iz Srbije\WP_20160509_22_16_54_Pro.jpg"/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34" y="2703148"/>
            <a:ext cx="3248087" cy="269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asmina\Desktop\gimnazija slike iz Srbije\WP_20160509_22_18_06_Pro.jpg"/>
          <p:cNvPicPr/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2" y="2703149"/>
            <a:ext cx="3442970" cy="269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Jasmina\Desktop\novi test\2016-03-17 scan 57\scan 57' 001 (2).jpg"/>
          <p:cNvPicPr/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13" b="-119"/>
          <a:stretch/>
        </p:blipFill>
        <p:spPr bwMode="auto">
          <a:xfrm>
            <a:off x="7352953" y="2703147"/>
            <a:ext cx="3979607" cy="2691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1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613064"/>
            <a:ext cx="11323320" cy="5605621"/>
          </a:xfrm>
        </p:spPr>
        <p:txBody>
          <a:bodyPr/>
          <a:lstStyle/>
          <a:p>
            <a:r>
              <a:rPr lang="bs-Latn-BA" sz="2400" b="1" dirty="0" smtClean="0"/>
              <a:t>Neočekivano alternativno </a:t>
            </a:r>
            <a:r>
              <a:rPr lang="bs-Latn-BA" sz="2400" b="1" dirty="0" smtClean="0"/>
              <a:t>objašnjenje:</a:t>
            </a:r>
            <a:endParaRPr lang="bs-Latn-BA" sz="2400" b="1" dirty="0" smtClean="0"/>
          </a:p>
          <a:p>
            <a:r>
              <a:rPr lang="bs-Latn-BA" sz="2400" dirty="0" smtClean="0"/>
              <a:t> </a:t>
            </a:r>
            <a:r>
              <a:rPr lang="bs-Latn-BA" sz="2400" dirty="0"/>
              <a:t>‘’voda ne ističe iz boce, zato što se voda podiže iznad rupe’’</a:t>
            </a:r>
            <a:endParaRPr lang="en-US" sz="2400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 smtClean="0"/>
              <a:t>“</a:t>
            </a:r>
            <a:r>
              <a:rPr lang="bs-Latn-BA" sz="2400" dirty="0" smtClean="0"/>
              <a:t>Sila </a:t>
            </a:r>
            <a:r>
              <a:rPr lang="bs-Latn-BA" sz="2400" dirty="0"/>
              <a:t>inercije djeluje u </a:t>
            </a:r>
            <a:r>
              <a:rPr lang="bs-Latn-BA" sz="2400" dirty="0" smtClean="0"/>
              <a:t>suprotnom smjeru. </a:t>
            </a:r>
            <a:r>
              <a:rPr lang="bs-Latn-BA" sz="2400" dirty="0"/>
              <a:t>Na primjeru </a:t>
            </a:r>
            <a:r>
              <a:rPr lang="bs-Latn-BA" sz="2400" dirty="0" smtClean="0"/>
              <a:t>lifta.</a:t>
            </a:r>
            <a:r>
              <a:rPr lang="en-US" sz="2400" dirty="0" smtClean="0"/>
              <a:t>“</a:t>
            </a:r>
            <a:endParaRPr lang="en-US" sz="2400" dirty="0"/>
          </a:p>
          <a:p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 smtClean="0"/>
              <a:t>“</a:t>
            </a:r>
            <a:r>
              <a:rPr lang="bs-Latn-BA" sz="2400" dirty="0" smtClean="0"/>
              <a:t>Princip </a:t>
            </a:r>
            <a:r>
              <a:rPr lang="bs-Latn-BA" sz="2400" dirty="0"/>
              <a:t>lifta se dešava koji poništava pritisak. Sila teže djeluje na bocu i daje joj gravitaciono ubrzanje. Voda se diže prema vrhu </a:t>
            </a:r>
            <a:r>
              <a:rPr lang="bs-Latn-BA" sz="2400" dirty="0" smtClean="0"/>
              <a:t>boce.</a:t>
            </a:r>
            <a:r>
              <a:rPr lang="en-US" sz="2400" dirty="0" smtClean="0"/>
              <a:t>“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bs-Latn-BA" dirty="0"/>
          </a:p>
          <a:p>
            <a:endParaRPr lang="en-US" dirty="0"/>
          </a:p>
        </p:txBody>
      </p:sp>
      <p:pic>
        <p:nvPicPr>
          <p:cNvPr id="6" name="Picture 5" descr="C:\Users\Jasmina\Desktop\novi test\2016-03-20 scan 157\scan 157' 001 (2).jpg"/>
          <p:cNvPicPr/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80" y="4457910"/>
            <a:ext cx="2865120" cy="211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Jasmina\Pictures\My Scans\scan0017 (2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34" y="1554480"/>
            <a:ext cx="1816418" cy="1983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63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02920"/>
            <a:ext cx="10820400" cy="5715765"/>
          </a:xfrm>
        </p:spPr>
        <p:txBody>
          <a:bodyPr/>
          <a:lstStyle/>
          <a:p>
            <a:pPr marL="0" indent="0">
              <a:buNone/>
            </a:pPr>
            <a:endParaRPr lang="bs-Latn-BA" sz="2400" dirty="0"/>
          </a:p>
          <a:p>
            <a:r>
              <a:rPr lang="en-US" sz="2400" dirty="0" smtClean="0"/>
              <a:t>“ </a:t>
            </a:r>
            <a:r>
              <a:rPr lang="bs-Latn-BA" sz="2400" dirty="0" smtClean="0"/>
              <a:t>Kada </a:t>
            </a:r>
            <a:r>
              <a:rPr lang="bs-Latn-BA" sz="2400" dirty="0"/>
              <a:t>se flaša s vodom baci da slobodno pada voda u flaši </a:t>
            </a:r>
            <a:r>
              <a:rPr lang="bs-Latn-BA" sz="2400" dirty="0" smtClean="0"/>
              <a:t>se pomjeri </a:t>
            </a:r>
            <a:r>
              <a:rPr lang="bs-Latn-BA" sz="2400" dirty="0"/>
              <a:t>prema gore zbog čega mlaz ne ističe iz </a:t>
            </a:r>
            <a:r>
              <a:rPr lang="bs-Latn-BA" sz="2400" dirty="0" smtClean="0"/>
              <a:t>boce.</a:t>
            </a:r>
            <a:r>
              <a:rPr lang="en-US" sz="2400" dirty="0"/>
              <a:t> “</a:t>
            </a:r>
          </a:p>
          <a:p>
            <a:endParaRPr lang="en-US" dirty="0"/>
          </a:p>
        </p:txBody>
      </p:sp>
      <p:pic>
        <p:nvPicPr>
          <p:cNvPr id="4" name="Picture 3" descr="C:\Users\Jasmina\Desktop\novi test\2016-03-20 scan 128\scan 128' 001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2305536"/>
            <a:ext cx="3311843" cy="211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43586" r="50321" b="374"/>
          <a:stretch/>
        </p:blipFill>
        <p:spPr bwMode="auto">
          <a:xfrm>
            <a:off x="6096000" y="2305536"/>
            <a:ext cx="2689860" cy="2152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34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623456"/>
            <a:ext cx="11247120" cy="5595230"/>
          </a:xfrm>
        </p:spPr>
        <p:txBody>
          <a:bodyPr/>
          <a:lstStyle/>
          <a:p>
            <a:pPr algn="just"/>
            <a:endParaRPr lang="bs-Latn-BA" dirty="0" smtClean="0"/>
          </a:p>
          <a:p>
            <a:pPr algn="just"/>
            <a:endParaRPr lang="bs-Latn-BA" sz="2400" dirty="0" smtClean="0"/>
          </a:p>
          <a:p>
            <a:pPr algn="just"/>
            <a:r>
              <a:rPr lang="bs-Latn-BA" sz="2400" dirty="0" smtClean="0"/>
              <a:t>Većina predloženih eksperimenata nisu povezana sa navedenim alternativnim obrazloženjima i zbog toga nisu korisni za analizu.</a:t>
            </a:r>
            <a:endParaRPr lang="bs-Latn-BA" sz="2400" dirty="0"/>
          </a:p>
          <a:p>
            <a:pPr algn="just"/>
            <a:endParaRPr lang="bs-Latn-BA" sz="2400" dirty="0" smtClean="0"/>
          </a:p>
          <a:p>
            <a:pPr algn="just"/>
            <a:r>
              <a:rPr lang="bs-Latn-BA" sz="2400" dirty="0" smtClean="0"/>
              <a:t>U </a:t>
            </a:r>
            <a:r>
              <a:rPr lang="bs-Latn-BA" sz="2400" dirty="0"/>
              <a:t>ovom istraživanju predstavit ćemo neke od predloženih eksperimenta od strane učenika  </a:t>
            </a:r>
            <a:r>
              <a:rPr lang="bs-Latn-BA" sz="2400" dirty="0" smtClean="0"/>
              <a:t>za </a:t>
            </a:r>
            <a:r>
              <a:rPr lang="bs-Latn-BA" sz="2400" dirty="0"/>
              <a:t>alternatvno objašnjenje da se‘’voda podiže gore’’ a koji se mogu veoma lako izvesti u učionicama i pokazati učenicima da li će se uistinu desiti to što oni tvrde. </a:t>
            </a:r>
            <a:endParaRPr lang="bs-Latn-BA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3074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4615</TotalTime>
  <Words>831</Words>
  <Application>Microsoft Office PowerPoint</Application>
  <PresentationFormat>Widescreen</PresentationFormat>
  <Paragraphs>168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Vapor Trail</vt:lpstr>
      <vt:lpstr>Prijedlozi učeničkih eksperimenta kao potvrda jednog alternativnog objašnjenja za slučaj mlaza vode koji ne ističe iz probušene boce koja slobodno pada.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 of weightlessness with bottle-and-water jet demonstration: Which new experiments students propose to test an alternative explanation?</dc:title>
  <dc:creator>Jasmina</dc:creator>
  <cp:lastModifiedBy>Jasmina</cp:lastModifiedBy>
  <cp:revision>54</cp:revision>
  <dcterms:created xsi:type="dcterms:W3CDTF">2017-06-17T09:07:27Z</dcterms:created>
  <dcterms:modified xsi:type="dcterms:W3CDTF">2018-10-25T05:12:26Z</dcterms:modified>
</cp:coreProperties>
</file>