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2" r:id="rId4"/>
    <p:sldId id="257" r:id="rId5"/>
    <p:sldId id="260" r:id="rId6"/>
    <p:sldId id="261" r:id="rId7"/>
    <p:sldId id="265" r:id="rId8"/>
    <p:sldId id="266" r:id="rId9"/>
    <p:sldId id="259" r:id="rId10"/>
    <p:sldId id="263" r:id="rId11"/>
    <p:sldId id="267" r:id="rId12"/>
    <p:sldId id="264" r:id="rId13"/>
    <p:sldId id="268" r:id="rId14"/>
    <p:sldId id="269" r:id="rId15"/>
    <p:sldId id="271" r:id="rId16"/>
    <p:sldId id="276" r:id="rId17"/>
    <p:sldId id="270" r:id="rId18"/>
    <p:sldId id="272" r:id="rId19"/>
    <p:sldId id="273" r:id="rId20"/>
    <p:sldId id="274" r:id="rId21"/>
    <p:sldId id="275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ECD53-425B-4E72-9CB1-E1611F66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305" y="1636776"/>
            <a:ext cx="5850256" cy="876491"/>
          </a:xfrm>
        </p:spPr>
        <p:txBody>
          <a:bodyPr/>
          <a:lstStyle/>
          <a:p>
            <a:r>
              <a:rPr lang="en-CA" dirty="0"/>
              <a:t>Flight simulators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AEDD3-A241-499F-9150-5062CEB4E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1717" y="2513267"/>
            <a:ext cx="3240251" cy="512762"/>
          </a:xfrm>
        </p:spPr>
        <p:txBody>
          <a:bodyPr/>
          <a:lstStyle/>
          <a:p>
            <a:r>
              <a:rPr lang="en-CA" dirty="0"/>
              <a:t>Design and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F1422-5DBD-4663-9DD8-3BEDFE9D4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561" y="91394"/>
            <a:ext cx="3835597" cy="3384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D7FE11-0C40-4451-9D86-E169446B5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145" y="3201798"/>
            <a:ext cx="3027271" cy="337754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3A14E8A-6EA5-417E-BAD4-7015B104B22E}"/>
              </a:ext>
            </a:extLst>
          </p:cNvPr>
          <p:cNvSpPr txBox="1">
            <a:spLocks/>
          </p:cNvSpPr>
          <p:nvPr/>
        </p:nvSpPr>
        <p:spPr>
          <a:xfrm>
            <a:off x="8201561" y="5436298"/>
            <a:ext cx="3240251" cy="1275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Borka </a:t>
            </a:r>
            <a:r>
              <a:rPr lang="en-CA" dirty="0" err="1"/>
              <a:t>Danilovi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ć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CA" sz="1800" dirty="0"/>
              <a:t>Senior optical system designer</a:t>
            </a:r>
          </a:p>
          <a:p>
            <a:r>
              <a:rPr lang="en-CA" sz="1800" dirty="0"/>
              <a:t>Technical lead VDS, CAE Inc</a:t>
            </a:r>
          </a:p>
          <a:p>
            <a:r>
              <a:rPr lang="en-CA" sz="1800" dirty="0"/>
              <a:t>Sarajevo, October 2018</a:t>
            </a:r>
          </a:p>
          <a:p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869896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615" y="185121"/>
            <a:ext cx="6035041" cy="1053801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Visual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530A6-3A2F-4253-AC94-699E2026F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684" y="1309832"/>
            <a:ext cx="9905999" cy="4057696"/>
          </a:xfrm>
        </p:spPr>
        <p:txBody>
          <a:bodyPr>
            <a:normAutofit/>
          </a:bodyPr>
          <a:lstStyle/>
          <a:p>
            <a:r>
              <a:rPr lang="en-CA" dirty="0"/>
              <a:t>Display systems</a:t>
            </a:r>
          </a:p>
          <a:p>
            <a:r>
              <a:rPr lang="en-CA" dirty="0"/>
              <a:t>Projection systems</a:t>
            </a:r>
          </a:p>
          <a:p>
            <a:r>
              <a:rPr lang="en-CA" dirty="0"/>
              <a:t> -Blending subsystem</a:t>
            </a:r>
          </a:p>
          <a:p>
            <a:r>
              <a:rPr lang="en-CA" dirty="0"/>
              <a:t>Calibration/ auto-calibration system</a:t>
            </a:r>
          </a:p>
          <a:p>
            <a:r>
              <a:rPr lang="en-CA" dirty="0"/>
              <a:t>Image generators (</a:t>
            </a:r>
            <a:r>
              <a:rPr lang="en-CA" dirty="0" err="1"/>
              <a:t>IGs</a:t>
            </a:r>
            <a:r>
              <a:rPr lang="en-CA" dirty="0"/>
              <a:t>)</a:t>
            </a:r>
          </a:p>
          <a:p>
            <a:r>
              <a:rPr lang="en-CA" dirty="0"/>
              <a:t>Data Base (DB)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6856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258273"/>
            <a:ext cx="8933689" cy="811575"/>
          </a:xfrm>
        </p:spPr>
        <p:txBody>
          <a:bodyPr>
            <a:normAutofit fontScale="90000"/>
          </a:bodyPr>
          <a:lstStyle/>
          <a:p>
            <a:r>
              <a:rPr lang="en-CA" sz="2800" dirty="0"/>
              <a:t>Flight Simulator Visual Display and projection  systems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9BAC30-2FA9-4A6A-A059-11A4A550490D}"/>
              </a:ext>
            </a:extLst>
          </p:cNvPr>
          <p:cNvSpPr txBox="1">
            <a:spLocks/>
          </p:cNvSpPr>
          <p:nvPr/>
        </p:nvSpPr>
        <p:spPr>
          <a:xfrm>
            <a:off x="1344167" y="1069848"/>
            <a:ext cx="9905999" cy="5276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Different requirements for</a:t>
            </a:r>
          </a:p>
          <a:p>
            <a:pPr marL="0" indent="0">
              <a:buNone/>
            </a:pPr>
            <a:r>
              <a:rPr lang="en-CA" dirty="0"/>
              <a:t>   - Fixed wings</a:t>
            </a:r>
          </a:p>
          <a:p>
            <a:pPr marL="0" indent="0">
              <a:buNone/>
            </a:pPr>
            <a:r>
              <a:rPr lang="en-CA" dirty="0"/>
              <a:t>       - Collimated systems</a:t>
            </a:r>
          </a:p>
          <a:p>
            <a:pPr marL="0" indent="0">
              <a:buNone/>
            </a:pPr>
            <a:r>
              <a:rPr lang="en-CA" dirty="0"/>
              <a:t>       - </a:t>
            </a:r>
            <a:r>
              <a:rPr lang="en-CA" dirty="0" err="1"/>
              <a:t>FOV</a:t>
            </a:r>
            <a:r>
              <a:rPr lang="en-CA" dirty="0"/>
              <a:t> </a:t>
            </a:r>
            <a:r>
              <a:rPr lang="en-CA" dirty="0" err="1"/>
              <a:t>200</a:t>
            </a:r>
            <a:r>
              <a:rPr lang="en-CA" baseline="30000" dirty="0" err="1"/>
              <a:t>o</a:t>
            </a:r>
            <a:r>
              <a:rPr lang="en-CA" dirty="0"/>
              <a:t> horizontal x </a:t>
            </a:r>
            <a:r>
              <a:rPr lang="en-CA" dirty="0" err="1"/>
              <a:t>40</a:t>
            </a:r>
            <a:r>
              <a:rPr lang="en-CA" baseline="30000" dirty="0" err="1"/>
              <a:t>o</a:t>
            </a:r>
            <a:r>
              <a:rPr lang="en-CA" dirty="0"/>
              <a:t> vertical (per standard)</a:t>
            </a:r>
          </a:p>
          <a:p>
            <a:pPr marL="0" indent="0">
              <a:buNone/>
            </a:pPr>
            <a:r>
              <a:rPr lang="en-CA" dirty="0"/>
              <a:t> - Helicopters</a:t>
            </a:r>
          </a:p>
          <a:p>
            <a:pPr marL="0" indent="0">
              <a:buNone/>
            </a:pPr>
            <a:r>
              <a:rPr lang="en-CA" dirty="0"/>
              <a:t>       - Collimated or direct projection systems</a:t>
            </a:r>
          </a:p>
          <a:p>
            <a:pPr marL="0" indent="0">
              <a:buNone/>
            </a:pPr>
            <a:r>
              <a:rPr lang="en-CA" dirty="0"/>
              <a:t>       - </a:t>
            </a:r>
            <a:r>
              <a:rPr lang="en-CA" dirty="0" err="1"/>
              <a:t>FOV</a:t>
            </a:r>
            <a:r>
              <a:rPr lang="en-CA" dirty="0"/>
              <a:t> </a:t>
            </a:r>
            <a:r>
              <a:rPr lang="en-CA" dirty="0" err="1"/>
              <a:t>180</a:t>
            </a:r>
            <a:r>
              <a:rPr lang="en-CA" baseline="30000" dirty="0" err="1"/>
              <a:t>o</a:t>
            </a:r>
            <a:r>
              <a:rPr lang="en-CA" dirty="0"/>
              <a:t> horizontal x </a:t>
            </a:r>
            <a:r>
              <a:rPr lang="en-CA" dirty="0" err="1"/>
              <a:t>60</a:t>
            </a:r>
            <a:r>
              <a:rPr lang="en-CA" baseline="30000" dirty="0" err="1"/>
              <a:t>o</a:t>
            </a:r>
            <a:r>
              <a:rPr lang="en-CA" dirty="0"/>
              <a:t> vertical (per standard)</a:t>
            </a:r>
          </a:p>
          <a:p>
            <a:r>
              <a:rPr lang="en-CA" dirty="0"/>
              <a:t>High brightness (illuminance) at Pilot Eye Point (PEP) or Co-pilot Eye Point (CEP)</a:t>
            </a:r>
          </a:p>
          <a:p>
            <a:r>
              <a:rPr lang="en-CA" dirty="0"/>
              <a:t>High resolution at PEP and CEP</a:t>
            </a:r>
          </a:p>
          <a:p>
            <a:r>
              <a:rPr lang="en-CA" dirty="0"/>
              <a:t>High contrast</a:t>
            </a:r>
          </a:p>
          <a:p>
            <a:r>
              <a:rPr lang="en-CA" dirty="0"/>
              <a:t>Realistic perception</a:t>
            </a:r>
          </a:p>
          <a:p>
            <a:r>
              <a:rPr lang="en-CA" dirty="0"/>
              <a:t>Customer are demanding more than prescribed minimum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6243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258273"/>
            <a:ext cx="8933689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visibility / windows plot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9BAC30-2FA9-4A6A-A059-11A4A550490D}"/>
              </a:ext>
            </a:extLst>
          </p:cNvPr>
          <p:cNvSpPr txBox="1">
            <a:spLocks/>
          </p:cNvSpPr>
          <p:nvPr/>
        </p:nvSpPr>
        <p:spPr>
          <a:xfrm>
            <a:off x="1344167" y="1069848"/>
            <a:ext cx="9905999" cy="527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First  step </a:t>
            </a:r>
          </a:p>
          <a:p>
            <a:pPr marL="0" indent="0">
              <a:buNone/>
            </a:pPr>
            <a:r>
              <a:rPr lang="en-CA" dirty="0"/>
              <a:t>   - Evaluate Design Eye Point (DEP) and PEP and CEP</a:t>
            </a:r>
          </a:p>
          <a:p>
            <a:pPr marL="0" indent="0">
              <a:buNone/>
            </a:pPr>
            <a:r>
              <a:rPr lang="en-CA" sz="1600" dirty="0"/>
              <a:t>        - </a:t>
            </a:r>
            <a:r>
              <a:rPr lang="en-CA" sz="1800" dirty="0"/>
              <a:t>Flight Simulator Visual System Eye point needs to correspond to Cockpit Eye Point </a:t>
            </a:r>
          </a:p>
          <a:p>
            <a:pPr marL="0" indent="0">
              <a:buNone/>
            </a:pPr>
            <a:r>
              <a:rPr lang="en-CA" dirty="0"/>
              <a:t>   - Evaluation of Viewing Volume</a:t>
            </a:r>
          </a:p>
          <a:p>
            <a:pPr marL="0" indent="0">
              <a:buNone/>
            </a:pPr>
            <a:r>
              <a:rPr lang="en-CA" dirty="0"/>
              <a:t>   - Evaluate visibility plot from PEP and CEP (</a:t>
            </a:r>
            <a:r>
              <a:rPr lang="en-CA" sz="2000" dirty="0"/>
              <a:t>if they are not same</a:t>
            </a:r>
            <a:r>
              <a:rPr lang="en-CA" dirty="0"/>
              <a:t>)</a:t>
            </a:r>
          </a:p>
          <a:p>
            <a:pPr marL="0" indent="0">
              <a:buNone/>
            </a:pPr>
            <a:r>
              <a:rPr lang="en-CA" dirty="0"/>
              <a:t>      -cockpit windows coverage with projected image</a:t>
            </a:r>
          </a:p>
          <a:p>
            <a:pPr marL="0" indent="0">
              <a:buNone/>
            </a:pPr>
            <a:r>
              <a:rPr lang="en-CA" dirty="0"/>
              <a:t>      - number of projected channels</a:t>
            </a:r>
          </a:p>
          <a:p>
            <a:pPr marL="0" indent="0">
              <a:buNone/>
            </a:pPr>
            <a:r>
              <a:rPr lang="en-CA" dirty="0"/>
              <a:t>      - projectors and lenses</a:t>
            </a:r>
          </a:p>
          <a:p>
            <a:pPr marL="0" indent="0">
              <a:buNone/>
            </a:pPr>
            <a:r>
              <a:rPr lang="en-CA" dirty="0"/>
              <a:t>      - blending solution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74609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258273"/>
            <a:ext cx="8933689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visibility / windows plot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9D49D-5D0E-4281-895B-8C0B49156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8" y="1431313"/>
            <a:ext cx="8183417" cy="43997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4BA6DB2-C0C0-48FF-893E-AD63848C5C59}"/>
              </a:ext>
            </a:extLst>
          </p:cNvPr>
          <p:cNvGrpSpPr/>
          <p:nvPr/>
        </p:nvGrpSpPr>
        <p:grpSpPr>
          <a:xfrm>
            <a:off x="2299855" y="3476118"/>
            <a:ext cx="5745018" cy="1049700"/>
            <a:chOff x="3297936" y="3584448"/>
            <a:chExt cx="6562344" cy="12527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8ACE23-1650-4233-81D2-F3464B14CB4A}"/>
                </a:ext>
              </a:extLst>
            </p:cNvPr>
            <p:cNvSpPr/>
            <p:nvPr/>
          </p:nvSpPr>
          <p:spPr>
            <a:xfrm>
              <a:off x="5330952" y="3584448"/>
              <a:ext cx="2496312" cy="1252728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71FD23-5FEE-40E2-8FA2-64220F31686B}"/>
                </a:ext>
              </a:extLst>
            </p:cNvPr>
            <p:cNvSpPr/>
            <p:nvPr/>
          </p:nvSpPr>
          <p:spPr>
            <a:xfrm>
              <a:off x="3297936" y="3584448"/>
              <a:ext cx="2270760" cy="1252728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D0DAFB-0A15-415E-ABC6-7DB013112588}"/>
                </a:ext>
              </a:extLst>
            </p:cNvPr>
            <p:cNvSpPr/>
            <p:nvPr/>
          </p:nvSpPr>
          <p:spPr>
            <a:xfrm>
              <a:off x="7589520" y="3584448"/>
              <a:ext cx="2270760" cy="1252728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8275920" y="6430678"/>
            <a:ext cx="316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22A277-91E7-4F65-9BE0-198369E19148}"/>
              </a:ext>
            </a:extLst>
          </p:cNvPr>
          <p:cNvSpPr/>
          <p:nvPr/>
        </p:nvSpPr>
        <p:spPr>
          <a:xfrm>
            <a:off x="1517903" y="924035"/>
            <a:ext cx="10075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Collimated flight simulators covering </a:t>
            </a:r>
            <a:r>
              <a:rPr lang="en-CA" dirty="0" err="1"/>
              <a:t>FOV</a:t>
            </a:r>
            <a:r>
              <a:rPr lang="en-CA" dirty="0"/>
              <a:t> with 3 – 5 channels with optional additional chin windows channel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CCE226-4471-4937-B3D7-993E3F7A3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127" y="3794039"/>
            <a:ext cx="2853817" cy="2518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2A16F4-D439-4101-98AC-C805CEF0D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014" y="1499617"/>
            <a:ext cx="2822930" cy="163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59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258273"/>
            <a:ext cx="8933689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visibility / windows plot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8275920" y="6430678"/>
            <a:ext cx="316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4FD07-D6F4-4555-B2ED-803B2DFB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44" y="1464010"/>
            <a:ext cx="8399156" cy="40512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4DF26D-6B62-4E58-AD8C-6B39EBE89EC1}"/>
              </a:ext>
            </a:extLst>
          </p:cNvPr>
          <p:cNvGrpSpPr/>
          <p:nvPr/>
        </p:nvGrpSpPr>
        <p:grpSpPr>
          <a:xfrm>
            <a:off x="707044" y="1985256"/>
            <a:ext cx="8303606" cy="3205869"/>
            <a:chOff x="1812682" y="1891870"/>
            <a:chExt cx="8408322" cy="37826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5BB14B-3C56-4053-BCEE-B9A0D89D0E81}"/>
                </a:ext>
              </a:extLst>
            </p:cNvPr>
            <p:cNvSpPr/>
            <p:nvPr/>
          </p:nvSpPr>
          <p:spPr>
            <a:xfrm>
              <a:off x="1812682" y="3271496"/>
              <a:ext cx="2270760" cy="159145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A6B34F-3CDD-4AFC-B2CB-EE03CD48E83B}"/>
                </a:ext>
              </a:extLst>
            </p:cNvPr>
            <p:cNvSpPr/>
            <p:nvPr/>
          </p:nvSpPr>
          <p:spPr>
            <a:xfrm>
              <a:off x="3858536" y="3271496"/>
              <a:ext cx="2270760" cy="159145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A06D1B-6F6B-4053-9E1B-4B4ED16CF504}"/>
                </a:ext>
              </a:extLst>
            </p:cNvPr>
            <p:cNvSpPr/>
            <p:nvPr/>
          </p:nvSpPr>
          <p:spPr>
            <a:xfrm>
              <a:off x="5904390" y="3271496"/>
              <a:ext cx="2270760" cy="159145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32A5D5-A2ED-4CA9-BC56-42E342BA6F1B}"/>
                </a:ext>
              </a:extLst>
            </p:cNvPr>
            <p:cNvSpPr/>
            <p:nvPr/>
          </p:nvSpPr>
          <p:spPr>
            <a:xfrm>
              <a:off x="3858536" y="4668213"/>
              <a:ext cx="2270760" cy="1006308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E92BE8-B015-4FC1-A5C5-9BB54593C9BC}"/>
                </a:ext>
              </a:extLst>
            </p:cNvPr>
            <p:cNvSpPr/>
            <p:nvPr/>
          </p:nvSpPr>
          <p:spPr>
            <a:xfrm>
              <a:off x="5903258" y="4667303"/>
              <a:ext cx="2270760" cy="1006308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DEDE01-538C-4E23-A956-C11B32BFB9DE}"/>
                </a:ext>
              </a:extLst>
            </p:cNvPr>
            <p:cNvSpPr/>
            <p:nvPr/>
          </p:nvSpPr>
          <p:spPr>
            <a:xfrm>
              <a:off x="1812682" y="1891870"/>
              <a:ext cx="2270760" cy="159145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8ED91F-038E-4248-8C53-4D857E09FAA8}"/>
                </a:ext>
              </a:extLst>
            </p:cNvPr>
            <p:cNvSpPr/>
            <p:nvPr/>
          </p:nvSpPr>
          <p:spPr>
            <a:xfrm>
              <a:off x="3858536" y="1891870"/>
              <a:ext cx="2270760" cy="159145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71B1523-32D8-469C-8A2A-D21C743C9E09}"/>
                </a:ext>
              </a:extLst>
            </p:cNvPr>
            <p:cNvSpPr/>
            <p:nvPr/>
          </p:nvSpPr>
          <p:spPr>
            <a:xfrm>
              <a:off x="5904390" y="1891870"/>
              <a:ext cx="2270760" cy="159145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D76EAF-53C6-4F3E-AEFF-749DFE2B8A2E}"/>
                </a:ext>
              </a:extLst>
            </p:cNvPr>
            <p:cNvSpPr/>
            <p:nvPr/>
          </p:nvSpPr>
          <p:spPr>
            <a:xfrm>
              <a:off x="7950244" y="1891870"/>
              <a:ext cx="2270760" cy="159145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937A56-3862-4B67-A857-BB15B46DF38F}"/>
                </a:ext>
              </a:extLst>
            </p:cNvPr>
            <p:cNvSpPr/>
            <p:nvPr/>
          </p:nvSpPr>
          <p:spPr>
            <a:xfrm>
              <a:off x="7950244" y="3281033"/>
              <a:ext cx="2270760" cy="159145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C181E4C-2050-4BF6-B4CD-230C89319581}"/>
              </a:ext>
            </a:extLst>
          </p:cNvPr>
          <p:cNvSpPr/>
          <p:nvPr/>
        </p:nvSpPr>
        <p:spPr>
          <a:xfrm>
            <a:off x="1517903" y="924035"/>
            <a:ext cx="9648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Direct projection flight simulators covering </a:t>
            </a:r>
            <a:r>
              <a:rPr lang="en-CA" dirty="0" err="1"/>
              <a:t>FOV</a:t>
            </a:r>
            <a:r>
              <a:rPr lang="en-CA" dirty="0"/>
              <a:t> with 8 – 10 channels with optional chin windows channel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285911-112B-430B-A0E2-910CF58BA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972" y="4123576"/>
            <a:ext cx="2233353" cy="24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46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258273"/>
            <a:ext cx="8933689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Collimated Display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8275920" y="6430678"/>
            <a:ext cx="316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22A277-91E7-4F65-9BE0-198369E19148}"/>
              </a:ext>
            </a:extLst>
          </p:cNvPr>
          <p:cNvSpPr/>
          <p:nvPr/>
        </p:nvSpPr>
        <p:spPr>
          <a:xfrm>
            <a:off x="774953" y="840426"/>
            <a:ext cx="11046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Collimated flight simulators covering </a:t>
            </a:r>
            <a:r>
              <a:rPr lang="en-CA" dirty="0" err="1"/>
              <a:t>FOV</a:t>
            </a:r>
            <a:r>
              <a:rPr lang="en-CA" dirty="0"/>
              <a:t> with 3 – 5 ( or more) channels with optional additional chin windows channels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CCE226-4471-4937-B3D7-993E3F7A3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462" y="2177835"/>
            <a:ext cx="2094007" cy="1847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C0E5B0-F3AC-4704-A203-48E29676E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89" y="4025643"/>
            <a:ext cx="3418760" cy="26733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EBBA904-73E7-4609-8FD5-FA45BA05ECBF}"/>
              </a:ext>
            </a:extLst>
          </p:cNvPr>
          <p:cNvSpPr/>
          <p:nvPr/>
        </p:nvSpPr>
        <p:spPr>
          <a:xfrm>
            <a:off x="8407427" y="4307113"/>
            <a:ext cx="3569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Collimating mirror/s</a:t>
            </a:r>
          </a:p>
          <a:p>
            <a:r>
              <a:rPr lang="en-CA" dirty="0"/>
              <a:t> - Spherical or surface</a:t>
            </a:r>
          </a:p>
          <a:p>
            <a:r>
              <a:rPr lang="en-CA" dirty="0"/>
              <a:t> - Mylar - Chips bag material</a:t>
            </a:r>
          </a:p>
          <a:p>
            <a:r>
              <a:rPr lang="en-CA" dirty="0"/>
              <a:t> - Glass mirror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5368B4-8F28-4B8E-AB30-3AC46F7C5DC6}"/>
              </a:ext>
            </a:extLst>
          </p:cNvPr>
          <p:cNvCxnSpPr>
            <a:cxnSpLocks/>
          </p:cNvCxnSpPr>
          <p:nvPr/>
        </p:nvCxnSpPr>
        <p:spPr>
          <a:xfrm flipV="1">
            <a:off x="7451319" y="4318309"/>
            <a:ext cx="944668" cy="696583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7CA04E3-191E-46DC-9FA2-CB6CE2D27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189" y="1420001"/>
            <a:ext cx="3328988" cy="260564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C1BD15-37BD-451A-8693-ECB226560528}"/>
              </a:ext>
            </a:extLst>
          </p:cNvPr>
          <p:cNvCxnSpPr>
            <a:cxnSpLocks/>
          </p:cNvCxnSpPr>
          <p:nvPr/>
        </p:nvCxnSpPr>
        <p:spPr>
          <a:xfrm>
            <a:off x="6336145" y="3241964"/>
            <a:ext cx="2093480" cy="1082386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5B077B-3726-42C7-82BF-DCA5CAB812F9}"/>
              </a:ext>
            </a:extLst>
          </p:cNvPr>
          <p:cNvCxnSpPr>
            <a:cxnSpLocks/>
          </p:cNvCxnSpPr>
          <p:nvPr/>
        </p:nvCxnSpPr>
        <p:spPr>
          <a:xfrm flipH="1">
            <a:off x="1999029" y="2177835"/>
            <a:ext cx="4697046" cy="168931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5EE1EC-B097-4D3C-A70E-0E0AC0627E43}"/>
              </a:ext>
            </a:extLst>
          </p:cNvPr>
          <p:cNvCxnSpPr>
            <a:cxnSpLocks/>
          </p:cNvCxnSpPr>
          <p:nvPr/>
        </p:nvCxnSpPr>
        <p:spPr>
          <a:xfrm flipH="1" flipV="1">
            <a:off x="2095500" y="3867150"/>
            <a:ext cx="4711579" cy="63299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569528A-E815-4C4A-8F44-AE0AB061B213}"/>
              </a:ext>
            </a:extLst>
          </p:cNvPr>
          <p:cNvSpPr/>
          <p:nvPr/>
        </p:nvSpPr>
        <p:spPr>
          <a:xfrm>
            <a:off x="297115" y="3579640"/>
            <a:ext cx="3972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Projection screen</a:t>
            </a:r>
          </a:p>
          <a:p>
            <a:r>
              <a:rPr lang="en-CA" dirty="0"/>
              <a:t> - Acrylic material</a:t>
            </a:r>
          </a:p>
          <a:p>
            <a:r>
              <a:rPr lang="en-CA" dirty="0"/>
              <a:t> - Generally spherical or toroidal surface</a:t>
            </a:r>
          </a:p>
          <a:p>
            <a:r>
              <a:rPr lang="en-CA" dirty="0"/>
              <a:t> - Back Projection Coating</a:t>
            </a:r>
          </a:p>
        </p:txBody>
      </p:sp>
    </p:spTree>
    <p:extLst>
      <p:ext uri="{BB962C8B-B14F-4D97-AF65-F5344CB8AC3E}">
        <p14:creationId xmlns:p14="http://schemas.microsoft.com/office/powerpoint/2010/main" val="2054518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258273"/>
            <a:ext cx="8933689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Collimated Display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8275920" y="6430678"/>
            <a:ext cx="316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BBA904-73E7-4609-8FD5-FA45BA05ECBF}"/>
              </a:ext>
            </a:extLst>
          </p:cNvPr>
          <p:cNvSpPr/>
          <p:nvPr/>
        </p:nvSpPr>
        <p:spPr>
          <a:xfrm>
            <a:off x="1248517" y="806600"/>
            <a:ext cx="2959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Mylar - Chips bag material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7B2BE9-F6F8-47F9-BA70-23F25A474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896" y="5060159"/>
            <a:ext cx="2319821" cy="1650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A94496-5579-46FA-9FB8-77E262ACE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92" y="2322323"/>
            <a:ext cx="2875595" cy="2127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445C3-4F79-4D07-99D5-7BAEB72D4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616" y="2986642"/>
            <a:ext cx="2184384" cy="1885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EE507C-A5BA-4F09-BB8F-A7DE6865E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615" y="1209758"/>
            <a:ext cx="2184385" cy="1637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E9B77-9B38-4FD5-9BC8-659D9E2B6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33" y="1209758"/>
            <a:ext cx="750757" cy="1078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A225B2-9928-4FE0-8C07-083113A60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330" y="1209758"/>
            <a:ext cx="3209925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FA84E-1BDE-4AB9-9093-055011C79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4954" y="3818297"/>
            <a:ext cx="31821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2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178985"/>
            <a:ext cx="9445372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Direct Projection Display Systems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5018369" y="6390778"/>
            <a:ext cx="381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 (RSI and RC)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181E4C-2050-4BF6-B4CD-230C89319581}"/>
              </a:ext>
            </a:extLst>
          </p:cNvPr>
          <p:cNvSpPr/>
          <p:nvPr/>
        </p:nvSpPr>
        <p:spPr>
          <a:xfrm>
            <a:off x="1517903" y="924035"/>
            <a:ext cx="9648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Direct projection flight simulators covering </a:t>
            </a:r>
            <a:r>
              <a:rPr lang="en-CA" dirty="0" err="1"/>
              <a:t>FOV</a:t>
            </a:r>
            <a:r>
              <a:rPr lang="en-CA" dirty="0"/>
              <a:t> with 8 – 10 channels with optional chin windows channel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285911-112B-430B-A0E2-910CF58BA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7172" y="2038417"/>
            <a:ext cx="2233353" cy="2491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BB8CB0-343E-42DB-B6F0-C8E67FAA6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1"/>
            <a:ext cx="3609975" cy="2531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B9BB87-C637-4693-B71D-33EA8CC3B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978810"/>
            <a:ext cx="3609975" cy="27813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971112A-0657-4008-AE34-3ADD0DA2C13C}"/>
              </a:ext>
            </a:extLst>
          </p:cNvPr>
          <p:cNvSpPr/>
          <p:nvPr/>
        </p:nvSpPr>
        <p:spPr>
          <a:xfrm>
            <a:off x="5690452" y="2504236"/>
            <a:ext cx="3972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Projection screen</a:t>
            </a:r>
          </a:p>
          <a:p>
            <a:r>
              <a:rPr lang="en-CA" dirty="0"/>
              <a:t> - Numbers of element depend of </a:t>
            </a:r>
            <a:r>
              <a:rPr lang="en-CA" dirty="0" err="1"/>
              <a:t>FOV</a:t>
            </a:r>
            <a:endParaRPr lang="en-CA" dirty="0"/>
          </a:p>
          <a:p>
            <a:r>
              <a:rPr lang="en-CA" dirty="0"/>
              <a:t> - Spherical surface</a:t>
            </a:r>
          </a:p>
          <a:p>
            <a:r>
              <a:rPr lang="en-CA" dirty="0"/>
              <a:t> - Generally Front Projection Coating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B0AF3EE-BC5C-4FE1-AF58-BB954D97189F}"/>
              </a:ext>
            </a:extLst>
          </p:cNvPr>
          <p:cNvCxnSpPr>
            <a:cxnSpLocks/>
          </p:cNvCxnSpPr>
          <p:nvPr/>
        </p:nvCxnSpPr>
        <p:spPr>
          <a:xfrm flipH="1">
            <a:off x="3514725" y="3019425"/>
            <a:ext cx="2009775" cy="15240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CE9D22B-DB61-4A9D-BE88-C8CA7A961A5E}"/>
              </a:ext>
            </a:extLst>
          </p:cNvPr>
          <p:cNvCxnSpPr>
            <a:cxnSpLocks/>
          </p:cNvCxnSpPr>
          <p:nvPr/>
        </p:nvCxnSpPr>
        <p:spPr>
          <a:xfrm flipH="1">
            <a:off x="3514725" y="3095625"/>
            <a:ext cx="2009775" cy="172402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731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178985"/>
            <a:ext cx="9445372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Projection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8537425" y="0"/>
            <a:ext cx="266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181E4C-2050-4BF6-B4CD-230C89319581}"/>
              </a:ext>
            </a:extLst>
          </p:cNvPr>
          <p:cNvSpPr/>
          <p:nvPr/>
        </p:nvSpPr>
        <p:spPr>
          <a:xfrm>
            <a:off x="1517902" y="924035"/>
            <a:ext cx="7607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/>
              <a:t>Projection system – Projectors using different technology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71112A-0657-4008-AE34-3ADD0DA2C13C}"/>
              </a:ext>
            </a:extLst>
          </p:cNvPr>
          <p:cNvSpPr/>
          <p:nvPr/>
        </p:nvSpPr>
        <p:spPr>
          <a:xfrm>
            <a:off x="1339005" y="1535074"/>
            <a:ext cx="253150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CRT (Cathode Ray Tube)</a:t>
            </a:r>
          </a:p>
          <a:p>
            <a:r>
              <a:rPr lang="en-CA" sz="2000" dirty="0"/>
              <a:t>       </a:t>
            </a:r>
            <a:r>
              <a:rPr lang="en-CA" sz="2000" dirty="0" err="1"/>
              <a:t>Absolete</a:t>
            </a:r>
            <a:endParaRPr lang="en-CA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1274F-F4F0-4BF0-BD27-B4D7A27C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90" y="2334880"/>
            <a:ext cx="1251858" cy="1494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ECDDE1-7108-4866-A51F-EFC958B1C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551" y="2334880"/>
            <a:ext cx="838200" cy="694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107EA-57C6-49CF-BBA8-45060CA25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551" y="3152034"/>
            <a:ext cx="855888" cy="67776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368CA51-0FDF-471C-A012-725907BF1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974489"/>
              </p:ext>
            </p:extLst>
          </p:nvPr>
        </p:nvGraphicFramePr>
        <p:xfrm>
          <a:off x="4729020" y="1793097"/>
          <a:ext cx="5190835" cy="2095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5635">
                  <a:extLst>
                    <a:ext uri="{9D8B030D-6E8A-4147-A177-3AD203B41FA5}">
                      <a16:colId xmlns:a16="http://schemas.microsoft.com/office/drawing/2014/main" val="3793545465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78558507"/>
                    </a:ext>
                  </a:extLst>
                </a:gridCol>
              </a:tblGrid>
              <a:tr h="314433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Pro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0781967"/>
                  </a:ext>
                </a:extLst>
              </a:tr>
              <a:tr h="550258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 Black is black (good black level)</a:t>
                      </a:r>
                    </a:p>
                    <a:p>
                      <a:pPr algn="ctr"/>
                      <a:r>
                        <a:rPr lang="en-CA" sz="1200" dirty="0"/>
                        <a:t>(optical blending not required)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Very big and heavy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143362"/>
                  </a:ext>
                </a:extLst>
              </a:tr>
              <a:tr h="550258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Small light point size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Demanding alignment               (3 lenses per projector)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172487"/>
                  </a:ext>
                </a:extLst>
              </a:tr>
              <a:tr h="314433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Calligraphic light point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Low brightness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420340"/>
                  </a:ext>
                </a:extLst>
              </a:tr>
              <a:tr h="314433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No Smearing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High maintenance required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9895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50204868-2D86-4CAB-B0D3-66ADDF3E1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0" y="4945392"/>
            <a:ext cx="1701686" cy="8552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A6F5AB-9C3D-4482-93ED-325F13FDD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164" y="5920509"/>
            <a:ext cx="1676852" cy="8681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EBF08C4-09AB-4164-97C1-82786BF3440F}"/>
              </a:ext>
            </a:extLst>
          </p:cNvPr>
          <p:cNvSpPr/>
          <p:nvPr/>
        </p:nvSpPr>
        <p:spPr>
          <a:xfrm>
            <a:off x="999029" y="3960507"/>
            <a:ext cx="321145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err="1"/>
              <a:t>LCoS</a:t>
            </a:r>
            <a:r>
              <a:rPr lang="en-CA" dirty="0"/>
              <a:t> (Liquid Cristal on Silicon)</a:t>
            </a:r>
          </a:p>
          <a:p>
            <a:r>
              <a:rPr lang="en-CA" sz="2000" dirty="0" err="1"/>
              <a:t>DLP</a:t>
            </a:r>
            <a:r>
              <a:rPr lang="en-CA" sz="2000" dirty="0"/>
              <a:t> (Digital Light Processing)</a:t>
            </a:r>
          </a:p>
          <a:p>
            <a:r>
              <a:rPr lang="en-CA" sz="2000" dirty="0"/>
              <a:t>LED (Light Emitting Diode)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98EF88-A07C-4E04-B01D-E86843A5A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203" y="5350676"/>
            <a:ext cx="1560471" cy="900023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2D64FC6-06E6-41B3-BDB4-F4FFD9606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873252"/>
              </p:ext>
            </p:extLst>
          </p:nvPr>
        </p:nvGraphicFramePr>
        <p:xfrm>
          <a:off x="4738257" y="4386466"/>
          <a:ext cx="5181598" cy="2237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5636">
                  <a:extLst>
                    <a:ext uri="{9D8B030D-6E8A-4147-A177-3AD203B41FA5}">
                      <a16:colId xmlns:a16="http://schemas.microsoft.com/office/drawing/2014/main" val="3793545465"/>
                    </a:ext>
                  </a:extLst>
                </a:gridCol>
                <a:gridCol w="2225962">
                  <a:extLst>
                    <a:ext uri="{9D8B030D-6E8A-4147-A177-3AD203B41FA5}">
                      <a16:colId xmlns:a16="http://schemas.microsoft.com/office/drawing/2014/main" val="278558507"/>
                    </a:ext>
                  </a:extLst>
                </a:gridCol>
              </a:tblGrid>
              <a:tr h="314433"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Pro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/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0781967"/>
                  </a:ext>
                </a:extLst>
              </a:tr>
              <a:tr h="550258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High resolution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 Black is  not black </a:t>
                      </a:r>
                    </a:p>
                    <a:p>
                      <a:pPr algn="ctr"/>
                      <a:r>
                        <a:rPr lang="en-CA" sz="1200" dirty="0"/>
                        <a:t>(optical blending required)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143362"/>
                  </a:ext>
                </a:extLst>
              </a:tr>
              <a:tr h="550258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High brightness (</a:t>
                      </a:r>
                      <a:r>
                        <a:rPr lang="en-CA" sz="1200" dirty="0" err="1"/>
                        <a:t>DLP</a:t>
                      </a:r>
                      <a:r>
                        <a:rPr lang="en-CA" sz="1200" dirty="0"/>
                        <a:t> , </a:t>
                      </a:r>
                      <a:r>
                        <a:rPr lang="en-CA" sz="1200" dirty="0" err="1"/>
                        <a:t>LCoS</a:t>
                      </a:r>
                      <a:r>
                        <a:rPr lang="en-CA" sz="1200" dirty="0"/>
                        <a:t>) </a:t>
                      </a:r>
                    </a:p>
                    <a:p>
                      <a:pPr algn="ctr"/>
                      <a:r>
                        <a:rPr lang="en-CA" sz="1200" dirty="0"/>
                        <a:t>Higher brightness than CRT (LED)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Cross reflection; baffles  required            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172487"/>
                  </a:ext>
                </a:extLst>
              </a:tr>
              <a:tr h="314433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Better weight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Smear reduction needed    (retinal smearing)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420340"/>
                  </a:ext>
                </a:extLst>
              </a:tr>
              <a:tr h="314433">
                <a:tc>
                  <a:txBody>
                    <a:bodyPr/>
                    <a:lstStyle/>
                    <a:p>
                      <a:pPr algn="ctr"/>
                      <a:r>
                        <a:rPr lang="en-CA" sz="1200" dirty="0"/>
                        <a:t>Lower maintenance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2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9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417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178985"/>
            <a:ext cx="9445372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Projection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8537425" y="0"/>
            <a:ext cx="266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181E4C-2050-4BF6-B4CD-230C89319581}"/>
              </a:ext>
            </a:extLst>
          </p:cNvPr>
          <p:cNvSpPr/>
          <p:nvPr/>
        </p:nvSpPr>
        <p:spPr>
          <a:xfrm>
            <a:off x="1517902" y="924035"/>
            <a:ext cx="7607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/>
              <a:t>Projection system – Projectors using different technology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3857D-C195-4F9B-9008-01EBCC029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02" y="1940403"/>
            <a:ext cx="2976598" cy="19350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94B1048-A671-4842-AC4E-936C6F07CDC8}"/>
              </a:ext>
            </a:extLst>
          </p:cNvPr>
          <p:cNvSpPr/>
          <p:nvPr/>
        </p:nvSpPr>
        <p:spPr>
          <a:xfrm>
            <a:off x="5795549" y="2130750"/>
            <a:ext cx="5066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Laser Hybrid technology</a:t>
            </a:r>
          </a:p>
          <a:p>
            <a:r>
              <a:rPr lang="en-CA" dirty="0"/>
              <a:t> - 4 K resolution  (4096 x 2160)</a:t>
            </a:r>
          </a:p>
          <a:p>
            <a:r>
              <a:rPr lang="en-CA" sz="2000" dirty="0"/>
              <a:t> - Different supplier using a deferent approach</a:t>
            </a:r>
          </a:p>
          <a:p>
            <a:r>
              <a:rPr lang="en-CA" sz="2000" dirty="0"/>
              <a:t>        - Native </a:t>
            </a:r>
            <a:r>
              <a:rPr lang="en-CA" sz="2000" dirty="0" err="1"/>
              <a:t>4K</a:t>
            </a:r>
            <a:endParaRPr lang="en-CA" sz="2000" dirty="0"/>
          </a:p>
          <a:p>
            <a:r>
              <a:rPr lang="en-CA" sz="2000" dirty="0"/>
              <a:t>        - </a:t>
            </a:r>
            <a:r>
              <a:rPr lang="en-CA" sz="2000" dirty="0" err="1"/>
              <a:t>WQXGA</a:t>
            </a:r>
            <a:r>
              <a:rPr lang="en-CA" sz="2000" dirty="0"/>
              <a:t> (2560 x 1600) with shift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FC30D-4892-46D2-A4C5-EC613C33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167" y="4447134"/>
            <a:ext cx="3020515" cy="1706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5DA7BC-6793-4C71-A179-0064FDA4C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902" y="4212147"/>
            <a:ext cx="2997196" cy="1941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4EA756-CB9F-4F55-86DB-39C74BE8D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9374" y="486447"/>
            <a:ext cx="636393" cy="627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E2EC10-46F5-422D-9211-2F286D63E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7456" y="486447"/>
            <a:ext cx="632509" cy="6279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81DBD7-8A96-4C00-8BFE-ED4754FC28C2}"/>
              </a:ext>
            </a:extLst>
          </p:cNvPr>
          <p:cNvSpPr txBox="1"/>
          <p:nvPr/>
        </p:nvSpPr>
        <p:spPr>
          <a:xfrm>
            <a:off x="9988724" y="1088201"/>
            <a:ext cx="174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Speckle pattern</a:t>
            </a:r>
          </a:p>
        </p:txBody>
      </p:sp>
    </p:spTree>
    <p:extLst>
      <p:ext uri="{BB962C8B-B14F-4D97-AF65-F5344CB8AC3E}">
        <p14:creationId xmlns:p14="http://schemas.microsoft.com/office/powerpoint/2010/main" val="226220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63CBE9-A6BE-4891-BADA-C0E2C0169EA8}"/>
              </a:ext>
            </a:extLst>
          </p:cNvPr>
          <p:cNvSpPr txBox="1">
            <a:spLocks/>
          </p:cNvSpPr>
          <p:nvPr/>
        </p:nvSpPr>
        <p:spPr>
          <a:xfrm>
            <a:off x="1141412" y="82296"/>
            <a:ext cx="11251756" cy="650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Borka </a:t>
            </a:r>
            <a:r>
              <a:rPr lang="en-CA" dirty="0" err="1">
                <a:latin typeface="Arial" panose="020B0604020202020204" pitchFamily="34" charset="0"/>
                <a:cs typeface="Arial" panose="020B0604020202020204" pitchFamily="34" charset="0"/>
              </a:rPr>
              <a:t>Danilović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Prirodno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Matematički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Fakultet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Departement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of Physics, University of 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Srajevo</a:t>
            </a: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Generation: 1967/68,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Graduated: Dec 1972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        Prof. Dr. 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Krunoslav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Ljolje</a:t>
            </a: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Ms. Sc. 1997, University of Sherbrooke, Canada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Work Experience: 45 years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 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Zrak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Srajevo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, 1973 – 1985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Unis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800" dirty="0" err="1"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”, Sarajevo, 1985 – 1992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 “CAE Inc”, Montreal, 1996 - 2018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C2CAA-E6A5-454C-9036-3205DAD1C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151" y="162151"/>
            <a:ext cx="1530067" cy="2100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17C64-9EC6-43F6-B334-50FA494A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784" y="2342356"/>
            <a:ext cx="5752961" cy="4015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7B2289-A2DC-43F1-AB1C-CFAF436E1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296" y="1675412"/>
            <a:ext cx="933748" cy="11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20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178985"/>
            <a:ext cx="9445372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Projection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8537425" y="0"/>
            <a:ext cx="266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71112A-0657-4008-AE34-3ADD0DA2C13C}"/>
              </a:ext>
            </a:extLst>
          </p:cNvPr>
          <p:cNvSpPr/>
          <p:nvPr/>
        </p:nvSpPr>
        <p:spPr>
          <a:xfrm>
            <a:off x="8672205" y="615706"/>
            <a:ext cx="2531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Laser Hybrid technology          A lot of options</a:t>
            </a:r>
            <a:endParaRPr lang="en-CA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4B1048-A671-4842-AC4E-936C6F07CDC8}"/>
              </a:ext>
            </a:extLst>
          </p:cNvPr>
          <p:cNvSpPr/>
          <p:nvPr/>
        </p:nvSpPr>
        <p:spPr>
          <a:xfrm>
            <a:off x="1888567" y="1027044"/>
            <a:ext cx="506641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err="1"/>
              <a:t>RGB</a:t>
            </a:r>
            <a:r>
              <a:rPr lang="en-CA" b="1" dirty="0"/>
              <a:t> Laser (</a:t>
            </a:r>
            <a:r>
              <a:rPr lang="en-CA" b="1" dirty="0" err="1"/>
              <a:t>DLP</a:t>
            </a:r>
            <a:r>
              <a:rPr lang="en-CA" b="1" dirty="0"/>
              <a:t>)</a:t>
            </a:r>
          </a:p>
          <a:p>
            <a:r>
              <a:rPr lang="en-CA" b="1" dirty="0" err="1"/>
              <a:t>RGB</a:t>
            </a:r>
            <a:r>
              <a:rPr lang="en-CA" b="1" dirty="0"/>
              <a:t> Laser (LCD/</a:t>
            </a:r>
            <a:r>
              <a:rPr lang="en-CA" b="1" dirty="0" err="1"/>
              <a:t>LCOS</a:t>
            </a:r>
            <a:r>
              <a:rPr lang="en-CA" b="1" dirty="0"/>
              <a:t>)</a:t>
            </a:r>
            <a:endParaRPr lang="en-CA" sz="2000" b="1" dirty="0"/>
          </a:p>
          <a:p>
            <a:r>
              <a:rPr lang="en-CA" sz="2000" b="1"/>
              <a:t>Laser</a:t>
            </a:r>
            <a:r>
              <a:rPr lang="en-CA" sz="2000" b="1" dirty="0"/>
              <a:t>/Phosphor (</a:t>
            </a:r>
            <a:r>
              <a:rPr lang="en-CA" sz="2000" b="1" dirty="0" err="1"/>
              <a:t>DLP</a:t>
            </a:r>
            <a:r>
              <a:rPr lang="en-CA" sz="2000" b="1" dirty="0"/>
              <a:t>)</a:t>
            </a:r>
          </a:p>
          <a:p>
            <a:r>
              <a:rPr lang="en-CA" sz="2000" b="1" dirty="0"/>
              <a:t>Laser/Phosphor (LCD/</a:t>
            </a:r>
            <a:r>
              <a:rPr lang="en-CA" sz="2000" b="1" dirty="0" err="1"/>
              <a:t>LCOS</a:t>
            </a:r>
            <a:r>
              <a:rPr lang="en-CA" sz="2000" b="1" dirty="0"/>
              <a:t>)</a:t>
            </a:r>
          </a:p>
          <a:p>
            <a:r>
              <a:rPr lang="en-CA" sz="2000" b="1" dirty="0"/>
              <a:t>Laser/LED Hybrid (</a:t>
            </a:r>
            <a:r>
              <a:rPr lang="en-CA" sz="2000" b="1" dirty="0" err="1"/>
              <a:t>DLP</a:t>
            </a:r>
            <a:r>
              <a:rPr lang="en-CA" sz="2000" b="1" dirty="0"/>
              <a:t>)</a:t>
            </a:r>
          </a:p>
          <a:p>
            <a:endParaRPr lang="en-CA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34FAF-28D2-4644-9DB1-B72809B81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26" y="2724728"/>
            <a:ext cx="7604720" cy="39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87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258273"/>
            <a:ext cx="8933689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optical blending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8275920" y="6430678"/>
            <a:ext cx="316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07DB99-7BBD-405E-8EFD-FAA1DFC7CA43}"/>
              </a:ext>
            </a:extLst>
          </p:cNvPr>
          <p:cNvGrpSpPr/>
          <p:nvPr/>
        </p:nvGrpSpPr>
        <p:grpSpPr>
          <a:xfrm>
            <a:off x="984135" y="2899123"/>
            <a:ext cx="4049683" cy="2725824"/>
            <a:chOff x="1039553" y="2908358"/>
            <a:chExt cx="6283230" cy="320586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BB44AC2-96F1-46ED-A06E-AF27CA5DED1F}"/>
                </a:ext>
              </a:extLst>
            </p:cNvPr>
            <p:cNvSpPr/>
            <p:nvPr/>
          </p:nvSpPr>
          <p:spPr>
            <a:xfrm>
              <a:off x="1039553" y="4077617"/>
              <a:ext cx="2242480" cy="1348784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360331E-13CA-4968-9768-A8620BAE4B5F}"/>
                </a:ext>
              </a:extLst>
            </p:cNvPr>
            <p:cNvSpPr/>
            <p:nvPr/>
          </p:nvSpPr>
          <p:spPr>
            <a:xfrm>
              <a:off x="3059928" y="4077617"/>
              <a:ext cx="2242480" cy="1348784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D3C20A3-4D88-4011-BB0A-BFE03BBC3108}"/>
                </a:ext>
              </a:extLst>
            </p:cNvPr>
            <p:cNvSpPr/>
            <p:nvPr/>
          </p:nvSpPr>
          <p:spPr>
            <a:xfrm>
              <a:off x="5080303" y="4077617"/>
              <a:ext cx="2242480" cy="1348784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4BBAF8A-478B-48AD-A7DC-0427ED6B5265}"/>
                </a:ext>
              </a:extLst>
            </p:cNvPr>
            <p:cNvSpPr/>
            <p:nvPr/>
          </p:nvSpPr>
          <p:spPr>
            <a:xfrm>
              <a:off x="3059928" y="5261362"/>
              <a:ext cx="2242480" cy="852865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E6845D3-9220-48F7-8D6B-E7792D71FA84}"/>
                </a:ext>
              </a:extLst>
            </p:cNvPr>
            <p:cNvSpPr/>
            <p:nvPr/>
          </p:nvSpPr>
          <p:spPr>
            <a:xfrm>
              <a:off x="1039553" y="2908358"/>
              <a:ext cx="2242480" cy="1348784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3D79996-72DB-4634-A678-2E72CADCA22B}"/>
                </a:ext>
              </a:extLst>
            </p:cNvPr>
            <p:cNvSpPr/>
            <p:nvPr/>
          </p:nvSpPr>
          <p:spPr>
            <a:xfrm>
              <a:off x="3059928" y="2908358"/>
              <a:ext cx="2242480" cy="1348784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5E8E3A0-1D09-4BAE-B6B7-8735BDB2E1C5}"/>
                </a:ext>
              </a:extLst>
            </p:cNvPr>
            <p:cNvSpPr/>
            <p:nvPr/>
          </p:nvSpPr>
          <p:spPr>
            <a:xfrm>
              <a:off x="5080303" y="2908358"/>
              <a:ext cx="2242480" cy="1348784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D231CAA-F004-47EF-AD8E-1A6BAB5765C7}"/>
              </a:ext>
            </a:extLst>
          </p:cNvPr>
          <p:cNvCxnSpPr>
            <a:cxnSpLocks/>
          </p:cNvCxnSpPr>
          <p:nvPr/>
        </p:nvCxnSpPr>
        <p:spPr>
          <a:xfrm flipH="1">
            <a:off x="2380880" y="2137703"/>
            <a:ext cx="395178" cy="18246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61F571C-49C7-44BE-A2D0-F8C5E37B2C6D}"/>
              </a:ext>
            </a:extLst>
          </p:cNvPr>
          <p:cNvCxnSpPr>
            <a:cxnSpLocks/>
          </p:cNvCxnSpPr>
          <p:nvPr/>
        </p:nvCxnSpPr>
        <p:spPr>
          <a:xfrm flipV="1">
            <a:off x="1693481" y="5004345"/>
            <a:ext cx="643377" cy="8896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A7863C3-21C1-4896-9EDF-D450DAB7048B}"/>
              </a:ext>
            </a:extLst>
          </p:cNvPr>
          <p:cNvCxnSpPr>
            <a:cxnSpLocks/>
          </p:cNvCxnSpPr>
          <p:nvPr/>
        </p:nvCxnSpPr>
        <p:spPr>
          <a:xfrm flipH="1">
            <a:off x="1069029" y="1671782"/>
            <a:ext cx="738511" cy="229057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478D2CA5-7A68-41F3-87B0-08FADB68124E}"/>
              </a:ext>
            </a:extLst>
          </p:cNvPr>
          <p:cNvSpPr/>
          <p:nvPr/>
        </p:nvSpPr>
        <p:spPr>
          <a:xfrm>
            <a:off x="1071495" y="1364384"/>
            <a:ext cx="2120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2 channels overlap</a:t>
            </a:r>
            <a:endParaRPr lang="en-CA" sz="20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0F52967-8D27-4A2D-856B-D43E7166D26E}"/>
              </a:ext>
            </a:extLst>
          </p:cNvPr>
          <p:cNvSpPr/>
          <p:nvPr/>
        </p:nvSpPr>
        <p:spPr>
          <a:xfrm>
            <a:off x="2671633" y="1683559"/>
            <a:ext cx="2120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4 channels overlap</a:t>
            </a:r>
            <a:endParaRPr lang="en-CA" sz="2000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D3A9BA-526D-450C-A540-8FD668BA0452}"/>
              </a:ext>
            </a:extLst>
          </p:cNvPr>
          <p:cNvCxnSpPr>
            <a:cxnSpLocks/>
          </p:cNvCxnSpPr>
          <p:nvPr/>
        </p:nvCxnSpPr>
        <p:spPr>
          <a:xfrm>
            <a:off x="1817651" y="1727161"/>
            <a:ext cx="546448" cy="15813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30CC12-87BB-4CED-8D06-405AEE3433D3}"/>
              </a:ext>
            </a:extLst>
          </p:cNvPr>
          <p:cNvCxnSpPr>
            <a:cxnSpLocks/>
          </p:cNvCxnSpPr>
          <p:nvPr/>
        </p:nvCxnSpPr>
        <p:spPr>
          <a:xfrm>
            <a:off x="2883956" y="2121132"/>
            <a:ext cx="830904" cy="1898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F6FF67A-BCE7-4BCC-B88C-8587EBAB696A}"/>
              </a:ext>
            </a:extLst>
          </p:cNvPr>
          <p:cNvSpPr/>
          <p:nvPr/>
        </p:nvSpPr>
        <p:spPr>
          <a:xfrm>
            <a:off x="1276850" y="5962740"/>
            <a:ext cx="2120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/>
              <a:t>3 channels overlap</a:t>
            </a:r>
            <a:endParaRPr lang="en-CA" sz="2000" b="1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7476C1D-369F-4D31-AF03-B59BB6BBD34E}"/>
              </a:ext>
            </a:extLst>
          </p:cNvPr>
          <p:cNvGrpSpPr/>
          <p:nvPr/>
        </p:nvGrpSpPr>
        <p:grpSpPr>
          <a:xfrm>
            <a:off x="6471417" y="2132504"/>
            <a:ext cx="4464438" cy="1423495"/>
            <a:chOff x="6471417" y="2132505"/>
            <a:chExt cx="3226764" cy="1398518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F16B836-6FFE-43DE-9549-63FF2141D54A}"/>
                </a:ext>
              </a:extLst>
            </p:cNvPr>
            <p:cNvCxnSpPr>
              <a:cxnSpLocks/>
            </p:cNvCxnSpPr>
            <p:nvPr/>
          </p:nvCxnSpPr>
          <p:spPr>
            <a:xfrm>
              <a:off x="6471417" y="3472532"/>
              <a:ext cx="3226764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C1057F3-04C5-4975-929B-803E3A71C7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71417" y="2132505"/>
              <a:ext cx="0" cy="139851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C0FC7A3-9654-4395-93E0-AAB3E9EE2FE7}"/>
              </a:ext>
            </a:extLst>
          </p:cNvPr>
          <p:cNvCxnSpPr>
            <a:cxnSpLocks/>
          </p:cNvCxnSpPr>
          <p:nvPr/>
        </p:nvCxnSpPr>
        <p:spPr>
          <a:xfrm>
            <a:off x="6471417" y="3280759"/>
            <a:ext cx="8160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438293F-5820-4DD8-8CD8-76DE1A499764}"/>
              </a:ext>
            </a:extLst>
          </p:cNvPr>
          <p:cNvCxnSpPr>
            <a:cxnSpLocks/>
          </p:cNvCxnSpPr>
          <p:nvPr/>
        </p:nvCxnSpPr>
        <p:spPr>
          <a:xfrm flipV="1">
            <a:off x="7282727" y="3069757"/>
            <a:ext cx="295724" cy="31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F865534-731A-48D5-A040-0095CE3A391B}"/>
              </a:ext>
            </a:extLst>
          </p:cNvPr>
          <p:cNvCxnSpPr>
            <a:cxnSpLocks/>
          </p:cNvCxnSpPr>
          <p:nvPr/>
        </p:nvCxnSpPr>
        <p:spPr>
          <a:xfrm>
            <a:off x="8389599" y="2666728"/>
            <a:ext cx="2599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ACCAC4E-1FA8-4010-B669-25ABD97FA6C3}"/>
              </a:ext>
            </a:extLst>
          </p:cNvPr>
          <p:cNvCxnSpPr>
            <a:cxnSpLocks/>
          </p:cNvCxnSpPr>
          <p:nvPr/>
        </p:nvCxnSpPr>
        <p:spPr>
          <a:xfrm>
            <a:off x="9463694" y="2971275"/>
            <a:ext cx="3516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6AD06FF-5C91-4E4C-B379-9A66B8A9FA00}"/>
              </a:ext>
            </a:extLst>
          </p:cNvPr>
          <p:cNvCxnSpPr>
            <a:cxnSpLocks/>
          </p:cNvCxnSpPr>
          <p:nvPr/>
        </p:nvCxnSpPr>
        <p:spPr>
          <a:xfrm>
            <a:off x="7568765" y="3283659"/>
            <a:ext cx="8160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8365723-29FA-460F-9199-A99BD055DA3B}"/>
              </a:ext>
            </a:extLst>
          </p:cNvPr>
          <p:cNvCxnSpPr>
            <a:cxnSpLocks/>
          </p:cNvCxnSpPr>
          <p:nvPr/>
        </p:nvCxnSpPr>
        <p:spPr>
          <a:xfrm>
            <a:off x="8651555" y="3283659"/>
            <a:ext cx="8160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84BB9CEF-25F5-4704-89C5-D119263242C1}"/>
              </a:ext>
            </a:extLst>
          </p:cNvPr>
          <p:cNvSpPr/>
          <p:nvPr/>
        </p:nvSpPr>
        <p:spPr>
          <a:xfrm>
            <a:off x="5453510" y="1640082"/>
            <a:ext cx="2120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Intensity brightness</a:t>
            </a:r>
            <a:endParaRPr lang="en-CA" sz="20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DB65781-1F0C-4063-B50F-42BD4C456023}"/>
              </a:ext>
            </a:extLst>
          </p:cNvPr>
          <p:cNvSpPr/>
          <p:nvPr/>
        </p:nvSpPr>
        <p:spPr>
          <a:xfrm>
            <a:off x="9860280" y="3555999"/>
            <a:ext cx="1928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channels </a:t>
            </a:r>
            <a:r>
              <a:rPr lang="en-CA" dirty="0" err="1"/>
              <a:t>dimesions</a:t>
            </a:r>
            <a:endParaRPr lang="en-CA" sz="20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E06B997-F335-45CC-A1E9-DE45776C182A}"/>
              </a:ext>
            </a:extLst>
          </p:cNvPr>
          <p:cNvSpPr/>
          <p:nvPr/>
        </p:nvSpPr>
        <p:spPr>
          <a:xfrm>
            <a:off x="6583621" y="2665508"/>
            <a:ext cx="1189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2 channels</a:t>
            </a:r>
            <a:endParaRPr lang="en-CA" sz="20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2049AC4-FA74-4ACF-8623-922415A569CF}"/>
              </a:ext>
            </a:extLst>
          </p:cNvPr>
          <p:cNvSpPr/>
          <p:nvPr/>
        </p:nvSpPr>
        <p:spPr>
          <a:xfrm>
            <a:off x="5984747" y="3714603"/>
            <a:ext cx="2120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No channels overlap</a:t>
            </a:r>
            <a:endParaRPr lang="en-CA" sz="2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3701385-3688-4E60-86E7-911BB0847489}"/>
              </a:ext>
            </a:extLst>
          </p:cNvPr>
          <p:cNvSpPr/>
          <p:nvPr/>
        </p:nvSpPr>
        <p:spPr>
          <a:xfrm>
            <a:off x="7650277" y="2240017"/>
            <a:ext cx="1281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4 channels</a:t>
            </a:r>
            <a:endParaRPr lang="en-CA" sz="200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A24646-F928-4A9A-B6B7-48726EC60EF2}"/>
              </a:ext>
            </a:extLst>
          </p:cNvPr>
          <p:cNvSpPr/>
          <p:nvPr/>
        </p:nvSpPr>
        <p:spPr>
          <a:xfrm>
            <a:off x="9915529" y="2643530"/>
            <a:ext cx="1250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3 channels </a:t>
            </a:r>
            <a:endParaRPr lang="en-CA" sz="2000" dirty="0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99EE805-82A5-4415-B695-6DDF0ADA260E}"/>
              </a:ext>
            </a:extLst>
          </p:cNvPr>
          <p:cNvCxnSpPr>
            <a:cxnSpLocks/>
          </p:cNvCxnSpPr>
          <p:nvPr/>
        </p:nvCxnSpPr>
        <p:spPr>
          <a:xfrm flipV="1">
            <a:off x="6503921" y="3336175"/>
            <a:ext cx="375533" cy="5330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D23ED7A-9335-422D-8990-7ED05ABAD1C0}"/>
              </a:ext>
            </a:extLst>
          </p:cNvPr>
          <p:cNvCxnSpPr>
            <a:cxnSpLocks/>
          </p:cNvCxnSpPr>
          <p:nvPr/>
        </p:nvCxnSpPr>
        <p:spPr>
          <a:xfrm flipV="1">
            <a:off x="6539697" y="3308467"/>
            <a:ext cx="1474947" cy="4632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4A93818-9CF8-41A5-BDE8-CE38AC0A1EE0}"/>
              </a:ext>
            </a:extLst>
          </p:cNvPr>
          <p:cNvCxnSpPr>
            <a:cxnSpLocks/>
          </p:cNvCxnSpPr>
          <p:nvPr/>
        </p:nvCxnSpPr>
        <p:spPr>
          <a:xfrm flipV="1">
            <a:off x="6588021" y="3276640"/>
            <a:ext cx="2546743" cy="49506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53465C1-26CF-418F-838A-E78CC80105E9}"/>
              </a:ext>
            </a:extLst>
          </p:cNvPr>
          <p:cNvCxnSpPr>
            <a:cxnSpLocks/>
          </p:cNvCxnSpPr>
          <p:nvPr/>
        </p:nvCxnSpPr>
        <p:spPr>
          <a:xfrm>
            <a:off x="7287491" y="3068785"/>
            <a:ext cx="0" cy="2158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2BA91F1-5630-4A10-98D6-82A74695A8C4}"/>
              </a:ext>
            </a:extLst>
          </p:cNvPr>
          <p:cNvCxnSpPr>
            <a:cxnSpLocks/>
          </p:cNvCxnSpPr>
          <p:nvPr/>
        </p:nvCxnSpPr>
        <p:spPr>
          <a:xfrm>
            <a:off x="7573525" y="3068785"/>
            <a:ext cx="0" cy="2148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FC5DCF4-7B67-4FBD-83D7-E162D6B4278B}"/>
              </a:ext>
            </a:extLst>
          </p:cNvPr>
          <p:cNvCxnSpPr>
            <a:cxnSpLocks/>
          </p:cNvCxnSpPr>
          <p:nvPr/>
        </p:nvCxnSpPr>
        <p:spPr>
          <a:xfrm>
            <a:off x="8388011" y="2673701"/>
            <a:ext cx="1" cy="6067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AB4BF00-07CC-4155-96BC-D9E4EB2EE1D6}"/>
              </a:ext>
            </a:extLst>
          </p:cNvPr>
          <p:cNvCxnSpPr>
            <a:cxnSpLocks/>
          </p:cNvCxnSpPr>
          <p:nvPr/>
        </p:nvCxnSpPr>
        <p:spPr>
          <a:xfrm>
            <a:off x="8649561" y="2671071"/>
            <a:ext cx="1" cy="6067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EFB3920-4AF1-4E32-8782-071F4A7DFB99}"/>
              </a:ext>
            </a:extLst>
          </p:cNvPr>
          <p:cNvCxnSpPr>
            <a:cxnSpLocks/>
          </p:cNvCxnSpPr>
          <p:nvPr/>
        </p:nvCxnSpPr>
        <p:spPr>
          <a:xfrm>
            <a:off x="9463694" y="2971275"/>
            <a:ext cx="0" cy="30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01E7548-ABC8-4484-9A6C-C4A79FAC1913}"/>
              </a:ext>
            </a:extLst>
          </p:cNvPr>
          <p:cNvCxnSpPr>
            <a:cxnSpLocks/>
          </p:cNvCxnSpPr>
          <p:nvPr/>
        </p:nvCxnSpPr>
        <p:spPr>
          <a:xfrm>
            <a:off x="9817397" y="2975230"/>
            <a:ext cx="0" cy="3074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E009467-C943-495F-AC22-5273BB762873}"/>
              </a:ext>
            </a:extLst>
          </p:cNvPr>
          <p:cNvCxnSpPr>
            <a:cxnSpLocks/>
          </p:cNvCxnSpPr>
          <p:nvPr/>
        </p:nvCxnSpPr>
        <p:spPr>
          <a:xfrm>
            <a:off x="9815304" y="3282071"/>
            <a:ext cx="8160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974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258273"/>
            <a:ext cx="8933689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optical blending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8275920" y="6430678"/>
            <a:ext cx="316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181E4C-2050-4BF6-B4CD-230C89319581}"/>
              </a:ext>
            </a:extLst>
          </p:cNvPr>
          <p:cNvSpPr/>
          <p:nvPr/>
        </p:nvSpPr>
        <p:spPr>
          <a:xfrm>
            <a:off x="1517903" y="924035"/>
            <a:ext cx="4171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Blend zones optical and electronic blending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4BB9CEF-25F5-4704-89C5-D119263242C1}"/>
              </a:ext>
            </a:extLst>
          </p:cNvPr>
          <p:cNvSpPr/>
          <p:nvPr/>
        </p:nvSpPr>
        <p:spPr>
          <a:xfrm>
            <a:off x="1096055" y="1793710"/>
            <a:ext cx="2120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Intensity brightness</a:t>
            </a:r>
            <a:endParaRPr lang="en-CA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3C3C71-9230-4009-A873-BD6FFE4D3412}"/>
              </a:ext>
            </a:extLst>
          </p:cNvPr>
          <p:cNvGrpSpPr/>
          <p:nvPr/>
        </p:nvGrpSpPr>
        <p:grpSpPr>
          <a:xfrm>
            <a:off x="1066990" y="2078860"/>
            <a:ext cx="4464438" cy="1423495"/>
            <a:chOff x="1066990" y="2078860"/>
            <a:chExt cx="4464438" cy="1423495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F865534-731A-48D5-A040-0095CE3A391B}"/>
                </a:ext>
              </a:extLst>
            </p:cNvPr>
            <p:cNvCxnSpPr>
              <a:cxnSpLocks/>
            </p:cNvCxnSpPr>
            <p:nvPr/>
          </p:nvCxnSpPr>
          <p:spPr>
            <a:xfrm>
              <a:off x="2985172" y="2622394"/>
              <a:ext cx="25996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D72A12D-84C1-45E1-B584-6CB8D2C73D50}"/>
                </a:ext>
              </a:extLst>
            </p:cNvPr>
            <p:cNvGrpSpPr/>
            <p:nvPr/>
          </p:nvGrpSpPr>
          <p:grpSpPr>
            <a:xfrm>
              <a:off x="1066990" y="2078860"/>
              <a:ext cx="4464438" cy="1423495"/>
              <a:chOff x="1066990" y="2078860"/>
              <a:chExt cx="4464438" cy="1423495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861C2A09-2A23-4879-B1A3-7A693F922678}"/>
                  </a:ext>
                </a:extLst>
              </p:cNvPr>
              <p:cNvGrpSpPr/>
              <p:nvPr/>
            </p:nvGrpSpPr>
            <p:grpSpPr>
              <a:xfrm>
                <a:off x="1868614" y="3005819"/>
                <a:ext cx="295724" cy="215859"/>
                <a:chOff x="7282727" y="3068785"/>
                <a:chExt cx="295724" cy="215859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C438293F-5820-4DD8-8CD8-76DE1A4997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82727" y="3069757"/>
                  <a:ext cx="295724" cy="317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753465C1-26CF-418F-838A-E78CC80105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87491" y="3068785"/>
                  <a:ext cx="0" cy="21585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92BA91F1-5630-4A10-98D6-82A74695A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73525" y="3068785"/>
                  <a:ext cx="0" cy="21487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63DD7377-6AD5-42BA-8902-2F2098DE353A}"/>
                  </a:ext>
                </a:extLst>
              </p:cNvPr>
              <p:cNvGrpSpPr/>
              <p:nvPr/>
            </p:nvGrpSpPr>
            <p:grpSpPr>
              <a:xfrm>
                <a:off x="1066990" y="2078860"/>
                <a:ext cx="4464438" cy="1423495"/>
                <a:chOff x="6471417" y="2132504"/>
                <a:chExt cx="4464438" cy="1423495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17476C1D-369F-4D31-AF03-B59BB6BBD34E}"/>
                    </a:ext>
                  </a:extLst>
                </p:cNvPr>
                <p:cNvGrpSpPr/>
                <p:nvPr/>
              </p:nvGrpSpPr>
              <p:grpSpPr>
                <a:xfrm>
                  <a:off x="6471417" y="2132504"/>
                  <a:ext cx="4464438" cy="1423495"/>
                  <a:chOff x="6471417" y="2132505"/>
                  <a:chExt cx="3226764" cy="1398518"/>
                </a:xfrm>
              </p:grpSpPr>
              <p:cxnSp>
                <p:nvCxnSpPr>
                  <p:cNvPr id="52" name="Straight Arrow Connector 51">
                    <a:extLst>
                      <a:ext uri="{FF2B5EF4-FFF2-40B4-BE49-F238E27FC236}">
                        <a16:creationId xmlns:a16="http://schemas.microsoft.com/office/drawing/2014/main" id="{DF16B836-6FFE-43DE-9549-63FF2141D5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71417" y="3472532"/>
                    <a:ext cx="3226764" cy="0"/>
                  </a:xfrm>
                  <a:prstGeom prst="straightConnector1">
                    <a:avLst/>
                  </a:prstGeom>
                  <a:ln>
                    <a:solidFill>
                      <a:schemeClr val="bg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54">
                    <a:extLst>
                      <a:ext uri="{FF2B5EF4-FFF2-40B4-BE49-F238E27FC236}">
                        <a16:creationId xmlns:a16="http://schemas.microsoft.com/office/drawing/2014/main" id="{4C1057F3-04C5-4975-929B-803E3A71C7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471417" y="2132505"/>
                    <a:ext cx="0" cy="1398518"/>
                  </a:xfrm>
                  <a:prstGeom prst="straightConnector1">
                    <a:avLst/>
                  </a:prstGeom>
                  <a:ln>
                    <a:solidFill>
                      <a:schemeClr val="bg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8C0FC7A3-9654-4395-93E0-AAB3E9EE2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71417" y="3280759"/>
                  <a:ext cx="816074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1ACCAC4E-1FA8-4010-B669-25ABD97FA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63694" y="2971275"/>
                  <a:ext cx="35161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C6AD06FF-5C91-4E4C-B379-9A66B8A9FA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68765" y="3283659"/>
                  <a:ext cx="816074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E8365723-29FA-460F-9199-A99BD055DA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1555" y="3283659"/>
                  <a:ext cx="816074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7FC5DCF4-7B67-4FBD-83D7-E162D6B427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88011" y="2673701"/>
                  <a:ext cx="1" cy="60675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9AB4BF00-07CC-4155-96BC-D9E4EB2EE1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49561" y="2671071"/>
                  <a:ext cx="1" cy="60675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0EFB3920-4AF1-4E32-8782-071F4A7DFB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63694" y="2971275"/>
                  <a:ext cx="0" cy="30749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601E7548-ABC8-4484-9A6C-C4A79FAC19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17397" y="2975230"/>
                  <a:ext cx="0" cy="30749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5E009467-C943-495F-AC22-5273BB7628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15304" y="3282071"/>
                  <a:ext cx="816074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FDA11D-88C0-405A-9913-56112561843A}"/>
              </a:ext>
            </a:extLst>
          </p:cNvPr>
          <p:cNvGrpSpPr/>
          <p:nvPr/>
        </p:nvGrpSpPr>
        <p:grpSpPr>
          <a:xfrm>
            <a:off x="1132889" y="3631746"/>
            <a:ext cx="1767173" cy="1097986"/>
            <a:chOff x="6287824" y="2171259"/>
            <a:chExt cx="1767173" cy="1097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9C7385-D0CA-45E0-B5C0-37240B8421E0}"/>
                </a:ext>
              </a:extLst>
            </p:cNvPr>
            <p:cNvSpPr/>
            <p:nvPr/>
          </p:nvSpPr>
          <p:spPr>
            <a:xfrm>
              <a:off x="6287824" y="2171259"/>
              <a:ext cx="946174" cy="1097986"/>
            </a:xfrm>
            <a:prstGeom prst="rect">
              <a:avLst/>
            </a:prstGeom>
            <a:solidFill>
              <a:schemeClr val="tx1">
                <a:alpha val="36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5D58E6B-5BB4-4D93-BB06-FBAE3515589E}"/>
                </a:ext>
              </a:extLst>
            </p:cNvPr>
            <p:cNvSpPr/>
            <p:nvPr/>
          </p:nvSpPr>
          <p:spPr>
            <a:xfrm>
              <a:off x="7108823" y="2171259"/>
              <a:ext cx="946174" cy="1097986"/>
            </a:xfrm>
            <a:prstGeom prst="rect">
              <a:avLst/>
            </a:prstGeom>
            <a:solidFill>
              <a:schemeClr val="tx1">
                <a:alpha val="36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4E8366-2A7D-42A9-B264-8550624BDA2A}"/>
              </a:ext>
            </a:extLst>
          </p:cNvPr>
          <p:cNvCxnSpPr>
            <a:cxnSpLocks/>
          </p:cNvCxnSpPr>
          <p:nvPr/>
        </p:nvCxnSpPr>
        <p:spPr>
          <a:xfrm>
            <a:off x="1953292" y="4878247"/>
            <a:ext cx="126111" cy="1080327"/>
          </a:xfrm>
          <a:prstGeom prst="line">
            <a:avLst/>
          </a:prstGeom>
          <a:ln>
            <a:solidFill>
              <a:schemeClr val="bg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5BB5E9-AFBD-4B03-B33C-E9DBE82005FB}"/>
              </a:ext>
            </a:extLst>
          </p:cNvPr>
          <p:cNvGrpSpPr/>
          <p:nvPr/>
        </p:nvGrpSpPr>
        <p:grpSpPr>
          <a:xfrm>
            <a:off x="1133918" y="4876225"/>
            <a:ext cx="1766144" cy="1097986"/>
            <a:chOff x="6288760" y="3449307"/>
            <a:chExt cx="1766144" cy="10979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D45F9FD-03CE-4AD8-99BD-135A32018DCB}"/>
                </a:ext>
              </a:extLst>
            </p:cNvPr>
            <p:cNvGrpSpPr/>
            <p:nvPr/>
          </p:nvGrpSpPr>
          <p:grpSpPr>
            <a:xfrm>
              <a:off x="6288760" y="3449307"/>
              <a:ext cx="1766144" cy="1097986"/>
              <a:chOff x="6288760" y="3269245"/>
              <a:chExt cx="1766144" cy="1097986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E7EC13E-3AA8-4301-A1ED-9CD93F7D4725}"/>
                  </a:ext>
                </a:extLst>
              </p:cNvPr>
              <p:cNvSpPr/>
              <p:nvPr/>
            </p:nvSpPr>
            <p:spPr>
              <a:xfrm>
                <a:off x="6288760" y="3269245"/>
                <a:ext cx="821748" cy="1097986"/>
              </a:xfrm>
              <a:prstGeom prst="rect">
                <a:avLst/>
              </a:prstGeom>
              <a:solidFill>
                <a:schemeClr val="tx1">
                  <a:alpha val="36000"/>
                </a:schemeClr>
              </a:solidFill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1C78E58-90BB-41C5-BA71-18D6FC21D88C}"/>
                  </a:ext>
                </a:extLst>
              </p:cNvPr>
              <p:cNvSpPr/>
              <p:nvPr/>
            </p:nvSpPr>
            <p:spPr>
              <a:xfrm>
                <a:off x="7108822" y="3269245"/>
                <a:ext cx="126111" cy="1097986"/>
              </a:xfrm>
              <a:prstGeom prst="rect">
                <a:avLst/>
              </a:prstGeom>
              <a:solidFill>
                <a:schemeClr val="tx1">
                  <a:alpha val="36000"/>
                </a:schemeClr>
              </a:solidFill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F9017E8-2324-4616-AB9F-82A747450F84}"/>
                  </a:ext>
                </a:extLst>
              </p:cNvPr>
              <p:cNvSpPr/>
              <p:nvPr/>
            </p:nvSpPr>
            <p:spPr>
              <a:xfrm>
                <a:off x="7233156" y="3269245"/>
                <a:ext cx="821748" cy="1097986"/>
              </a:xfrm>
              <a:prstGeom prst="rect">
                <a:avLst/>
              </a:prstGeom>
              <a:solidFill>
                <a:schemeClr val="tx1">
                  <a:alpha val="36000"/>
                </a:schemeClr>
              </a:solidFill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472ADE8-1F3B-418F-ADD2-6D96091A74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6954" y="3449307"/>
              <a:ext cx="125267" cy="1080327"/>
            </a:xfrm>
            <a:prstGeom prst="line">
              <a:avLst/>
            </a:prstGeom>
            <a:ln>
              <a:solidFill>
                <a:schemeClr val="bg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A57D4B6-414A-4BA3-9F6A-2A2457BDA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27" y="3890501"/>
            <a:ext cx="5017744" cy="26414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331B9D-3550-4102-BE7B-BC30DEDE0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27" y="924035"/>
            <a:ext cx="5017744" cy="286474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7737B6BF-D476-421C-B076-90C76E011AD2}"/>
              </a:ext>
            </a:extLst>
          </p:cNvPr>
          <p:cNvSpPr/>
          <p:nvPr/>
        </p:nvSpPr>
        <p:spPr>
          <a:xfrm>
            <a:off x="10061010" y="1871425"/>
            <a:ext cx="255810" cy="969959"/>
          </a:xfrm>
          <a:prstGeom prst="rect">
            <a:avLst/>
          </a:prstGeom>
          <a:solidFill>
            <a:schemeClr val="bg1">
              <a:lumMod val="50000"/>
              <a:lumOff val="50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D48A34-0842-47E1-BE25-591260BFD0B0}"/>
              </a:ext>
            </a:extLst>
          </p:cNvPr>
          <p:cNvSpPr/>
          <p:nvPr/>
        </p:nvSpPr>
        <p:spPr>
          <a:xfrm>
            <a:off x="8339550" y="1947672"/>
            <a:ext cx="255810" cy="969959"/>
          </a:xfrm>
          <a:prstGeom prst="rect">
            <a:avLst/>
          </a:prstGeom>
          <a:solidFill>
            <a:schemeClr val="bg1">
              <a:lumMod val="50000"/>
              <a:lumOff val="50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94B3B9A-1349-41C1-BCA0-D31F59FC7053}"/>
              </a:ext>
            </a:extLst>
          </p:cNvPr>
          <p:cNvSpPr/>
          <p:nvPr/>
        </p:nvSpPr>
        <p:spPr>
          <a:xfrm>
            <a:off x="7507225" y="3977640"/>
            <a:ext cx="187202" cy="658368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CA04012-00B4-45FB-96BB-F62FFEE5B7B2}"/>
              </a:ext>
            </a:extLst>
          </p:cNvPr>
          <p:cNvSpPr/>
          <p:nvPr/>
        </p:nvSpPr>
        <p:spPr>
          <a:xfrm>
            <a:off x="9890761" y="3890501"/>
            <a:ext cx="259079" cy="471187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10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258273"/>
            <a:ext cx="8933689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optical smearing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8275920" y="6430678"/>
            <a:ext cx="316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4E8366-2A7D-42A9-B264-8550624BDA2A}"/>
              </a:ext>
            </a:extLst>
          </p:cNvPr>
          <p:cNvCxnSpPr>
            <a:cxnSpLocks/>
          </p:cNvCxnSpPr>
          <p:nvPr/>
        </p:nvCxnSpPr>
        <p:spPr>
          <a:xfrm>
            <a:off x="1953292" y="4878247"/>
            <a:ext cx="126111" cy="1080327"/>
          </a:xfrm>
          <a:prstGeom prst="line">
            <a:avLst/>
          </a:prstGeom>
          <a:ln>
            <a:solidFill>
              <a:schemeClr val="bg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FF527FB-1715-47C8-BC5C-43037645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62" y="1159783"/>
            <a:ext cx="6139434" cy="4176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615F83-F7C6-4601-8800-1547F6D17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472" y="1686229"/>
            <a:ext cx="4254024" cy="319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32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3" y="258273"/>
            <a:ext cx="5138929" cy="811575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Industry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DB124-ABDC-4702-ACA0-AAE47F259BAF}"/>
              </a:ext>
            </a:extLst>
          </p:cNvPr>
          <p:cNvSpPr txBox="1"/>
          <p:nvPr/>
        </p:nvSpPr>
        <p:spPr>
          <a:xfrm>
            <a:off x="8275920" y="6430678"/>
            <a:ext cx="316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Information from internet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4E8366-2A7D-42A9-B264-8550624BDA2A}"/>
              </a:ext>
            </a:extLst>
          </p:cNvPr>
          <p:cNvCxnSpPr>
            <a:cxnSpLocks/>
          </p:cNvCxnSpPr>
          <p:nvPr/>
        </p:nvCxnSpPr>
        <p:spPr>
          <a:xfrm>
            <a:off x="1953292" y="4878247"/>
            <a:ext cx="126111" cy="1080327"/>
          </a:xfrm>
          <a:prstGeom prst="line">
            <a:avLst/>
          </a:prstGeom>
          <a:ln>
            <a:solidFill>
              <a:schemeClr val="bg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81F53BC-F478-4419-81E0-4B09804A0903}"/>
              </a:ext>
            </a:extLst>
          </p:cNvPr>
          <p:cNvSpPr/>
          <p:nvPr/>
        </p:nvSpPr>
        <p:spPr>
          <a:xfrm>
            <a:off x="1517903" y="1408667"/>
            <a:ext cx="566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Very large domain giving a lot of possibilities for physicists</a:t>
            </a:r>
          </a:p>
        </p:txBody>
      </p:sp>
    </p:spTree>
    <p:extLst>
      <p:ext uri="{BB962C8B-B14F-4D97-AF65-F5344CB8AC3E}">
        <p14:creationId xmlns:p14="http://schemas.microsoft.com/office/powerpoint/2010/main" val="49584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DE27F-37F3-40E0-B31F-7220FEC4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421" y="93152"/>
            <a:ext cx="5271143" cy="753082"/>
          </a:xfrm>
        </p:spPr>
        <p:txBody>
          <a:bodyPr>
            <a:normAutofit/>
          </a:bodyPr>
          <a:lstStyle/>
          <a:p>
            <a:r>
              <a:rPr lang="en-CA" sz="2400" cap="none" dirty="0">
                <a:latin typeface="Arial" panose="020B0604020202020204" pitchFamily="34" charset="0"/>
                <a:cs typeface="Arial" panose="020B0604020202020204" pitchFamily="34" charset="0"/>
              </a:rPr>
              <a:t>Designing flight simulator from 1982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63053B-C0FA-4ECC-8F68-1949D3D8801E}"/>
              </a:ext>
            </a:extLst>
          </p:cNvPr>
          <p:cNvSpPr txBox="1">
            <a:spLocks/>
          </p:cNvSpPr>
          <p:nvPr/>
        </p:nvSpPr>
        <p:spPr>
          <a:xfrm>
            <a:off x="660373" y="4127218"/>
            <a:ext cx="7247553" cy="10419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000" b="1" dirty="0">
                <a:latin typeface="Arial" panose="020B0604020202020204" pitchFamily="34" charset="0"/>
                <a:cs typeface="Arial" panose="020B0604020202020204" pitchFamily="34" charset="0"/>
              </a:rPr>
              <a:t>CAE Inc</a:t>
            </a:r>
          </a:p>
          <a:p>
            <a:pPr marL="0" indent="0">
              <a:buNone/>
            </a:pPr>
            <a:r>
              <a:rPr lang="en-CA" sz="1800" b="1" dirty="0">
                <a:latin typeface="Arial" panose="020B0604020202020204" pitchFamily="34" charset="0"/>
                <a:cs typeface="Arial" panose="020B0604020202020204" pitchFamily="34" charset="0"/>
              </a:rPr>
              <a:t>     - Senior Optical system Designer</a:t>
            </a:r>
          </a:p>
          <a:p>
            <a:pPr marL="0" indent="0">
              <a:buNone/>
            </a:pPr>
            <a:r>
              <a:rPr lang="en-CA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-Technical Lead in Visual Display System (VDS)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1583B4-4AE8-4B5F-858D-B821E1E3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357" y="2751002"/>
            <a:ext cx="882686" cy="5980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B62F79-FD3C-4F34-A695-01D9D7CC7F5D}"/>
              </a:ext>
            </a:extLst>
          </p:cNvPr>
          <p:cNvSpPr/>
          <p:nvPr/>
        </p:nvSpPr>
        <p:spPr>
          <a:xfrm>
            <a:off x="1271389" y="1942016"/>
            <a:ext cx="56231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 err="1"/>
              <a:t>ZRAK</a:t>
            </a:r>
            <a:r>
              <a:rPr lang="en-CA" b="1" dirty="0"/>
              <a:t> DD </a:t>
            </a:r>
          </a:p>
          <a:p>
            <a:pPr marL="285750" indent="-285750">
              <a:buFontTx/>
              <a:buChar char="-"/>
            </a:pPr>
            <a:r>
              <a:rPr lang="en-CA" sz="1600" dirty="0"/>
              <a:t>Premium optical and optoelectronic devices and laser devices</a:t>
            </a:r>
          </a:p>
          <a:p>
            <a:pPr marL="285750" indent="-285750">
              <a:buFontTx/>
              <a:buChar char="-"/>
            </a:pPr>
            <a:r>
              <a:rPr lang="en-CA" sz="1600" dirty="0"/>
              <a:t>Company started in 1948</a:t>
            </a:r>
          </a:p>
          <a:p>
            <a:r>
              <a:rPr lang="en-CA" sz="1600" dirty="0"/>
              <a:t>-    Operates using internal </a:t>
            </a:r>
            <a:r>
              <a:rPr lang="en-CA" sz="1600" dirty="0" err="1"/>
              <a:t>ZRAK</a:t>
            </a:r>
            <a:r>
              <a:rPr lang="en-CA" sz="1600" dirty="0"/>
              <a:t> Standard quality system (</a:t>
            </a:r>
            <a:r>
              <a:rPr lang="en-CA" sz="1600" dirty="0" err="1"/>
              <a:t>ZS</a:t>
            </a:r>
            <a:r>
              <a:rPr lang="en-CA" sz="1600" dirty="0"/>
              <a:t>)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7D8F18-E1BF-4A30-89C0-6BB08D12F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571" y="2211100"/>
            <a:ext cx="2069592" cy="160311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A455E4-26F2-4687-904E-628992A4AFDA}"/>
              </a:ext>
            </a:extLst>
          </p:cNvPr>
          <p:cNvSpPr txBox="1">
            <a:spLocks/>
          </p:cNvSpPr>
          <p:nvPr/>
        </p:nvSpPr>
        <p:spPr>
          <a:xfrm>
            <a:off x="991191" y="937107"/>
            <a:ext cx="6836072" cy="6777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900" b="1" dirty="0">
                <a:latin typeface="Arial" panose="020B0604020202020204" pitchFamily="34" charset="0"/>
                <a:cs typeface="Arial" panose="020B0604020202020204" pitchFamily="34" charset="0"/>
              </a:rPr>
              <a:t>First flight simulator optical system designed at </a:t>
            </a:r>
            <a:r>
              <a:rPr lang="en-CA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Zrak</a:t>
            </a:r>
            <a:r>
              <a:rPr lang="en-CA" sz="1900" b="1" dirty="0">
                <a:latin typeface="Arial" panose="020B0604020202020204" pitchFamily="34" charset="0"/>
                <a:cs typeface="Arial" panose="020B0604020202020204" pitchFamily="34" charset="0"/>
              </a:rPr>
              <a:t> Sarajevo</a:t>
            </a:r>
          </a:p>
          <a:p>
            <a:pPr marL="0" indent="0">
              <a:buNone/>
            </a:pPr>
            <a:r>
              <a:rPr lang="en-CA" sz="1600" b="1" dirty="0">
                <a:latin typeface="Arial" panose="020B0604020202020204" pitchFamily="34" charset="0"/>
                <a:cs typeface="Arial" panose="020B0604020202020204" pitchFamily="34" charset="0"/>
              </a:rPr>
              <a:t>    -Senior optical system designer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DB16B1-4F2D-464C-8E02-796782C055B1}"/>
              </a:ext>
            </a:extLst>
          </p:cNvPr>
          <p:cNvSpPr/>
          <p:nvPr/>
        </p:nvSpPr>
        <p:spPr>
          <a:xfrm>
            <a:off x="1283036" y="5288340"/>
            <a:ext cx="625238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/>
              <a:t>CAE Inc</a:t>
            </a:r>
          </a:p>
          <a:p>
            <a:r>
              <a:rPr lang="en-CA" sz="1600" dirty="0"/>
              <a:t>   “…-  Each year we train more than 120,000 civil and defence crewmembers and thousands of healthcare professionals worldwide”</a:t>
            </a:r>
          </a:p>
          <a:p>
            <a:r>
              <a:rPr lang="en-CA" sz="1600" dirty="0"/>
              <a:t>	- Over 9,000 employees </a:t>
            </a:r>
          </a:p>
          <a:p>
            <a:r>
              <a:rPr lang="en-CA" sz="1600" dirty="0"/>
              <a:t>	- 160 sites and training locations in over 35 countries </a:t>
            </a:r>
          </a:p>
          <a:p>
            <a:r>
              <a:rPr lang="en-CA" sz="1600" dirty="0"/>
              <a:t>	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77A989-0AD4-4E7C-8B5D-1EFBA6F2C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924" y="4486784"/>
            <a:ext cx="2069592" cy="1603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505D1F-82B3-4FB1-B8F6-C5164B6B1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766" y="4521488"/>
            <a:ext cx="961548" cy="647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64C772-BA1C-49C2-898D-B4B9B5B8D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540" y="359579"/>
            <a:ext cx="1646755" cy="126876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7D2CBEB-4A06-496A-BF13-F78F6708D383}"/>
              </a:ext>
            </a:extLst>
          </p:cNvPr>
          <p:cNvSpPr txBox="1">
            <a:spLocks/>
          </p:cNvSpPr>
          <p:nvPr/>
        </p:nvSpPr>
        <p:spPr>
          <a:xfrm>
            <a:off x="1283036" y="3397859"/>
            <a:ext cx="5271143" cy="753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400" cap="none" dirty="0">
                <a:latin typeface="Arial" panose="020B0604020202020204" pitchFamily="34" charset="0"/>
                <a:cs typeface="Arial" panose="020B0604020202020204" pitchFamily="34" charset="0"/>
              </a:rPr>
              <a:t>Designing flight simulator in 1918  </a:t>
            </a:r>
          </a:p>
        </p:txBody>
      </p:sp>
    </p:spTree>
    <p:extLst>
      <p:ext uri="{BB962C8B-B14F-4D97-AF65-F5344CB8AC3E}">
        <p14:creationId xmlns:p14="http://schemas.microsoft.com/office/powerpoint/2010/main" val="171680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B101-4BB4-483A-9765-633FBA75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233" y="0"/>
            <a:ext cx="5246767" cy="850391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 industry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7EDBDF-854F-4889-8451-FC321239BA9B}"/>
              </a:ext>
            </a:extLst>
          </p:cNvPr>
          <p:cNvSpPr txBox="1">
            <a:spLocks/>
          </p:cNvSpPr>
          <p:nvPr/>
        </p:nvSpPr>
        <p:spPr>
          <a:xfrm>
            <a:off x="1038651" y="850391"/>
            <a:ext cx="10192511" cy="1879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400" cap="none" dirty="0"/>
              <a:t>Satisfy flying industry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cap="none" dirty="0"/>
              <a:t>Very fast growing demand for new pilots</a:t>
            </a:r>
          </a:p>
          <a:p>
            <a:r>
              <a:rPr lang="en-CA" sz="2400" cap="none" dirty="0"/>
              <a:t>        - </a:t>
            </a:r>
            <a:r>
              <a:rPr lang="en-CA" sz="2000" cap="none" dirty="0"/>
              <a:t>general evaluation predicts more than 500000 pilots needed in next 20 years </a:t>
            </a:r>
          </a:p>
          <a:p>
            <a:r>
              <a:rPr lang="en-CA" sz="2000" cap="none" dirty="0"/>
              <a:t>          - according some evaluation 40000 new pilots per year (civil)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cap="none" dirty="0"/>
              <a:t>New technology for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cap="none" dirty="0"/>
              <a:t>Evaluation of virtual reality implementation in a flight training</a:t>
            </a:r>
          </a:p>
          <a:p>
            <a:endParaRPr lang="en-CA" sz="2400" cap="non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6E3E19-8DB1-4AF1-9B69-03BE14E1E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964" y="3712029"/>
            <a:ext cx="5670740" cy="3145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6B4EB1-37CA-44AC-80DA-77CE235B1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39" y="2729917"/>
            <a:ext cx="5586539" cy="30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04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DE27F-37F3-40E0-B31F-7220FEC4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953" y="198330"/>
            <a:ext cx="4192587" cy="753082"/>
          </a:xfrm>
        </p:spPr>
        <p:txBody>
          <a:bodyPr>
            <a:normAutofit fontScale="90000"/>
          </a:bodyPr>
          <a:lstStyle/>
          <a:p>
            <a:r>
              <a:rPr lang="en-CA" sz="2800" dirty="0"/>
              <a:t>Flight Simulator industry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59C1-E4A2-405E-8233-05BD16520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753" y="1175223"/>
            <a:ext cx="9905999" cy="1839686"/>
          </a:xfrm>
        </p:spPr>
        <p:txBody>
          <a:bodyPr/>
          <a:lstStyle/>
          <a:p>
            <a:r>
              <a:rPr lang="en-CA" dirty="0"/>
              <a:t>Full flight simulator price, depending of requirements for training, is evaluated </a:t>
            </a:r>
          </a:p>
          <a:p>
            <a:pPr lvl="1"/>
            <a:r>
              <a:rPr lang="en-CA" dirty="0"/>
              <a:t>500.000 USD$ - more than 40 Millions USD$</a:t>
            </a:r>
          </a:p>
          <a:p>
            <a:pPr lvl="1"/>
            <a:r>
              <a:rPr lang="en-CA" dirty="0"/>
              <a:t>Average Full Flight Simulator (FFS) for civil aviation 25 millions USD$</a:t>
            </a:r>
          </a:p>
          <a:p>
            <a:pPr lvl="1"/>
            <a:r>
              <a:rPr lang="en-CA" dirty="0"/>
              <a:t>Average FFS maintenance cost FFS  ~1 Million USD$ / year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A52FE3-118D-4EE7-A93A-61C6224952D6}"/>
              </a:ext>
            </a:extLst>
          </p:cNvPr>
          <p:cNvSpPr txBox="1">
            <a:spLocks/>
          </p:cNvSpPr>
          <p:nvPr/>
        </p:nvSpPr>
        <p:spPr>
          <a:xfrm>
            <a:off x="749527" y="3238720"/>
            <a:ext cx="9905999" cy="3402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/>
              <a:t>Consequences</a:t>
            </a:r>
          </a:p>
          <a:p>
            <a:pPr lvl="1"/>
            <a:r>
              <a:rPr lang="en-CA" sz="2400" dirty="0"/>
              <a:t>Very big competition</a:t>
            </a:r>
          </a:p>
          <a:p>
            <a:pPr lvl="1"/>
            <a:r>
              <a:rPr lang="en-CA" sz="2400" dirty="0"/>
              <a:t>Very demanding customers</a:t>
            </a:r>
          </a:p>
          <a:p>
            <a:pPr lvl="1"/>
            <a:r>
              <a:rPr lang="en-CA" sz="2400" dirty="0"/>
              <a:t>Very demanding Flight Simulator regulations for different countries</a:t>
            </a:r>
          </a:p>
          <a:p>
            <a:pPr marL="457200" lvl="1" indent="0">
              <a:buNone/>
            </a:pPr>
            <a:r>
              <a:rPr lang="en-CA" dirty="0"/>
              <a:t>        - FAA (Federal Aviation  Administration - USA)</a:t>
            </a:r>
          </a:p>
          <a:p>
            <a:pPr marL="457200" lvl="1" indent="0">
              <a:buNone/>
            </a:pPr>
            <a:r>
              <a:rPr lang="en-CA" dirty="0"/>
              <a:t>        - </a:t>
            </a:r>
            <a:r>
              <a:rPr lang="en-CA" dirty="0" err="1"/>
              <a:t>EASA</a:t>
            </a:r>
            <a:r>
              <a:rPr lang="en-CA" dirty="0"/>
              <a:t> (European Aviation Safety Agency)</a:t>
            </a:r>
          </a:p>
          <a:p>
            <a:pPr marL="457200" lvl="1" indent="0">
              <a:buNone/>
            </a:pPr>
            <a:r>
              <a:rPr lang="en-CA" dirty="0"/>
              <a:t>        - </a:t>
            </a:r>
            <a:r>
              <a:rPr lang="en-CA" dirty="0" err="1"/>
              <a:t>CASAR</a:t>
            </a:r>
            <a:r>
              <a:rPr lang="en-CA" dirty="0"/>
              <a:t> (Civil Aviation Safety Regulation - Australia)</a:t>
            </a:r>
          </a:p>
          <a:p>
            <a:pPr marL="457200" lvl="1" indent="0">
              <a:buNone/>
            </a:pPr>
            <a:r>
              <a:rPr lang="en-CA" dirty="0"/>
              <a:t>        - ICAO (International Civil Aviation Organisation)</a:t>
            </a:r>
          </a:p>
          <a:p>
            <a:pPr marL="457200" lvl="1" indent="0">
              <a:buNone/>
            </a:pPr>
            <a:r>
              <a:rPr lang="en-CA" dirty="0"/>
              <a:t>        - ……</a:t>
            </a:r>
          </a:p>
          <a:p>
            <a:pPr marL="457200" lvl="1" indent="0">
              <a:buNone/>
            </a:pP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5620C-E603-4D5D-A71C-E3A99261F024}"/>
              </a:ext>
            </a:extLst>
          </p:cNvPr>
          <p:cNvSpPr/>
          <p:nvPr/>
        </p:nvSpPr>
        <p:spPr>
          <a:xfrm>
            <a:off x="1077186" y="766746"/>
            <a:ext cx="925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“The global flight simulator market revenue is expected to reach USD 5.62 billion by 2024..”</a:t>
            </a:r>
          </a:p>
        </p:txBody>
      </p:sp>
    </p:spTree>
    <p:extLst>
      <p:ext uri="{BB962C8B-B14F-4D97-AF65-F5344CB8AC3E}">
        <p14:creationId xmlns:p14="http://schemas.microsoft.com/office/powerpoint/2010/main" val="321548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59C1-E4A2-405E-8233-05BD16520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58" y="3566596"/>
            <a:ext cx="9905999" cy="2651324"/>
          </a:xfrm>
        </p:spPr>
        <p:txBody>
          <a:bodyPr>
            <a:normAutofit/>
          </a:bodyPr>
          <a:lstStyle/>
          <a:p>
            <a:r>
              <a:rPr lang="en-CA" dirty="0"/>
              <a:t>Winning condition for flight simulator design and production</a:t>
            </a:r>
          </a:p>
          <a:p>
            <a:pPr lvl="1"/>
            <a:r>
              <a:rPr lang="en-CA" sz="1900" dirty="0"/>
              <a:t>Very good quality</a:t>
            </a:r>
          </a:p>
          <a:p>
            <a:pPr lvl="1"/>
            <a:r>
              <a:rPr lang="en-CA" sz="1900" dirty="0"/>
              <a:t>Competitive price</a:t>
            </a:r>
          </a:p>
          <a:p>
            <a:pPr lvl="1"/>
            <a:r>
              <a:rPr lang="en-CA" sz="1900" dirty="0"/>
              <a:t>Capacity to support very short schedule</a:t>
            </a:r>
          </a:p>
          <a:p>
            <a:pPr lvl="1"/>
            <a:r>
              <a:rPr lang="en-CA" sz="1900" dirty="0"/>
              <a:t>First time right and on time</a:t>
            </a:r>
          </a:p>
          <a:p>
            <a:pPr lvl="1"/>
            <a:r>
              <a:rPr lang="en-CA" sz="1900" dirty="0"/>
              <a:t>Very good customer support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F73EEF-18CB-495A-8CD3-DE0260709812}"/>
              </a:ext>
            </a:extLst>
          </p:cNvPr>
          <p:cNvSpPr txBox="1">
            <a:spLocks/>
          </p:cNvSpPr>
          <p:nvPr/>
        </p:nvSpPr>
        <p:spPr>
          <a:xfrm>
            <a:off x="1078058" y="841248"/>
            <a:ext cx="10211516" cy="2167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100" dirty="0"/>
              <a:t>Certification</a:t>
            </a:r>
          </a:p>
          <a:p>
            <a:pPr marL="0" indent="0">
              <a:buNone/>
            </a:pPr>
            <a:r>
              <a:rPr lang="en-CA" dirty="0"/>
              <a:t>  -Civil aviation</a:t>
            </a:r>
          </a:p>
          <a:p>
            <a:pPr marL="0" indent="0">
              <a:buNone/>
            </a:pPr>
            <a:r>
              <a:rPr lang="en-CA" dirty="0"/>
              <a:t>    -The training can be performed only on a flight simulator certified by designated Authorities </a:t>
            </a:r>
          </a:p>
          <a:p>
            <a:pPr marL="0" indent="0">
              <a:buNone/>
            </a:pPr>
            <a:r>
              <a:rPr lang="en-CA" dirty="0"/>
              <a:t>Military aviation</a:t>
            </a:r>
          </a:p>
          <a:p>
            <a:pPr marL="0" indent="0">
              <a:buNone/>
            </a:pPr>
            <a:r>
              <a:rPr lang="en-CA" dirty="0"/>
              <a:t>    -Depending of contract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902FAC-56E6-4E99-B280-79F281B1D0F0}"/>
              </a:ext>
            </a:extLst>
          </p:cNvPr>
          <p:cNvSpPr txBox="1">
            <a:spLocks/>
          </p:cNvSpPr>
          <p:nvPr/>
        </p:nvSpPr>
        <p:spPr>
          <a:xfrm>
            <a:off x="3497953" y="198330"/>
            <a:ext cx="5371727" cy="753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/>
              <a:t>Flight Simulator industry 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193491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DE27F-37F3-40E0-B31F-7220FEC4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385" y="335490"/>
            <a:ext cx="4192587" cy="753082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59C1-E4A2-405E-8233-05BD16520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724" y="951412"/>
            <a:ext cx="10339532" cy="5275652"/>
          </a:xfrm>
        </p:spPr>
        <p:txBody>
          <a:bodyPr>
            <a:normAutofit lnSpcReduction="10000"/>
          </a:bodyPr>
          <a:lstStyle/>
          <a:p>
            <a:r>
              <a:rPr lang="en-CA" dirty="0"/>
              <a:t>Research and Development ( R &amp; D )  simulators</a:t>
            </a:r>
          </a:p>
          <a:p>
            <a:pPr marL="0" indent="0">
              <a:buNone/>
            </a:pPr>
            <a:r>
              <a:rPr lang="en-CA" dirty="0"/>
              <a:t>   - Evaluation of new plain behavior</a:t>
            </a:r>
          </a:p>
          <a:p>
            <a:pPr marL="0" indent="0">
              <a:buNone/>
            </a:pPr>
            <a:r>
              <a:rPr lang="en-CA" dirty="0"/>
              <a:t>          - A 380 and B 787 simulators were used to confirm the final plain design  </a:t>
            </a:r>
          </a:p>
          <a:p>
            <a:pPr marL="0" indent="0">
              <a:buNone/>
            </a:pPr>
            <a:r>
              <a:rPr lang="en-CA" dirty="0"/>
              <a:t>   - Evaluation of new requirements for flight simulator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Training simulators</a:t>
            </a:r>
          </a:p>
          <a:p>
            <a:pPr marL="0" indent="0">
              <a:buNone/>
            </a:pPr>
            <a:r>
              <a:rPr lang="en-CA" dirty="0"/>
              <a:t>   - Each type of plain need to have specific simulator</a:t>
            </a:r>
          </a:p>
          <a:p>
            <a:pPr marL="0" indent="0">
              <a:buNone/>
            </a:pPr>
            <a:r>
              <a:rPr lang="en-CA" dirty="0"/>
              <a:t>       - </a:t>
            </a:r>
            <a:r>
              <a:rPr lang="en-CA" sz="2200" dirty="0"/>
              <a:t>Flight Training Device (</a:t>
            </a:r>
            <a:r>
              <a:rPr lang="en-CA" sz="2200" dirty="0" err="1"/>
              <a:t>FTD</a:t>
            </a:r>
            <a:r>
              <a:rPr lang="en-CA" sz="2200" dirty="0"/>
              <a:t>) - fixed training device (lower level training devices)</a:t>
            </a:r>
          </a:p>
          <a:p>
            <a:pPr marL="0" indent="0">
              <a:buNone/>
            </a:pPr>
            <a:r>
              <a:rPr lang="en-CA" sz="2200" dirty="0"/>
              <a:t>       - Full Flight Simulator (FFS) - motion training device (high level training devices)</a:t>
            </a:r>
          </a:p>
          <a:p>
            <a:pPr marL="0" indent="0">
              <a:buNone/>
            </a:pPr>
            <a:r>
              <a:rPr lang="en-CA" sz="2200" dirty="0"/>
              <a:t> 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F73EEF-18CB-495A-8CD3-DE0260709812}"/>
              </a:ext>
            </a:extLst>
          </p:cNvPr>
          <p:cNvSpPr txBox="1">
            <a:spLocks/>
          </p:cNvSpPr>
          <p:nvPr/>
        </p:nvSpPr>
        <p:spPr>
          <a:xfrm>
            <a:off x="852724" y="3794760"/>
            <a:ext cx="10211516" cy="2167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E6AE7-D47A-427C-84A4-58630D15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223" y="3215641"/>
            <a:ext cx="2081089" cy="1557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B79456-192C-46E7-B47F-3BF40AF01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794" y="5263455"/>
            <a:ext cx="1582940" cy="1396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6CBC2C-C072-4877-BEBE-B247D47F4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979" y="409211"/>
            <a:ext cx="1780846" cy="1261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0CDE5-FBEB-478D-9BB6-19A8E1CFA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680" y="475489"/>
            <a:ext cx="2185416" cy="119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2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DE27F-37F3-40E0-B31F-7220FEC4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385" y="335490"/>
            <a:ext cx="5774063" cy="753082"/>
          </a:xfrm>
        </p:spPr>
        <p:txBody>
          <a:bodyPr>
            <a:normAutofit/>
          </a:bodyPr>
          <a:lstStyle/>
          <a:p>
            <a:r>
              <a:rPr lang="en-CA" sz="2800" dirty="0"/>
              <a:t>Flight simulators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59C1-E4A2-405E-8233-05BD16520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724" y="1111214"/>
            <a:ext cx="9905999" cy="5367092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Objective / measurable</a:t>
            </a:r>
          </a:p>
          <a:p>
            <a:pPr marL="0" indent="0">
              <a:buNone/>
            </a:pPr>
            <a:r>
              <a:rPr lang="en-CA" dirty="0"/>
              <a:t>     - Latency</a:t>
            </a:r>
          </a:p>
          <a:p>
            <a:pPr marL="0" indent="0">
              <a:buNone/>
            </a:pPr>
            <a:r>
              <a:rPr lang="en-CA" dirty="0"/>
              <a:t>    - Field of View (</a:t>
            </a:r>
            <a:r>
              <a:rPr lang="en-CA" dirty="0" err="1"/>
              <a:t>FOV</a:t>
            </a:r>
            <a:r>
              <a:rPr lang="en-CA" dirty="0"/>
              <a:t>)</a:t>
            </a:r>
          </a:p>
          <a:p>
            <a:pPr marL="0" indent="0">
              <a:buNone/>
            </a:pPr>
            <a:r>
              <a:rPr lang="en-CA" dirty="0"/>
              <a:t>    - Brightness</a:t>
            </a:r>
          </a:p>
          <a:p>
            <a:pPr marL="0" indent="0">
              <a:buNone/>
            </a:pPr>
            <a:r>
              <a:rPr lang="en-CA" dirty="0"/>
              <a:t>    - Resolution</a:t>
            </a:r>
          </a:p>
          <a:p>
            <a:pPr marL="0" indent="0">
              <a:buNone/>
            </a:pPr>
            <a:r>
              <a:rPr lang="en-CA" dirty="0"/>
              <a:t>    - Contrast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Subjective based on perception</a:t>
            </a:r>
          </a:p>
          <a:p>
            <a:pPr marL="0" indent="0">
              <a:buNone/>
            </a:pPr>
            <a:r>
              <a:rPr lang="en-CA" dirty="0"/>
              <a:t>     - “non distractive” characteristics</a:t>
            </a:r>
          </a:p>
          <a:p>
            <a:pPr marL="0" indent="0">
              <a:buNone/>
            </a:pPr>
            <a:r>
              <a:rPr lang="en-CA" dirty="0"/>
              <a:t>     - perception of height, depth, distance, …</a:t>
            </a:r>
          </a:p>
          <a:p>
            <a:pPr marL="0" indent="0">
              <a:buNone/>
            </a:pPr>
            <a:r>
              <a:rPr lang="en-CA" dirty="0"/>
              <a:t>     - smearing (motion blur, dynamic resolution, retinal smearing)</a:t>
            </a:r>
          </a:p>
          <a:p>
            <a:pPr marL="0" indent="0">
              <a:buNone/>
            </a:pPr>
            <a:r>
              <a:rPr lang="en-CA" dirty="0"/>
              <a:t>     - motion sickness</a:t>
            </a:r>
          </a:p>
          <a:p>
            <a:pPr marL="0" indent="0">
              <a:buNone/>
            </a:pPr>
            <a:r>
              <a:rPr lang="en-CA" dirty="0"/>
              <a:t>   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F73EEF-18CB-495A-8CD3-DE0260709812}"/>
              </a:ext>
            </a:extLst>
          </p:cNvPr>
          <p:cNvSpPr txBox="1">
            <a:spLocks/>
          </p:cNvSpPr>
          <p:nvPr/>
        </p:nvSpPr>
        <p:spPr>
          <a:xfrm>
            <a:off x="852724" y="3794760"/>
            <a:ext cx="10211516" cy="2167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8782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FD907-4CA5-451F-8C53-C1254A81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927" y="256031"/>
            <a:ext cx="9317737" cy="1053801"/>
          </a:xfrm>
        </p:spPr>
        <p:txBody>
          <a:bodyPr>
            <a:normAutofit/>
          </a:bodyPr>
          <a:lstStyle/>
          <a:p>
            <a:r>
              <a:rPr lang="en-CA" sz="2800" dirty="0"/>
              <a:t>physicists are involved in design and production 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530A6-3A2F-4253-AC94-699E2026F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684" y="1309832"/>
            <a:ext cx="9905999" cy="1810449"/>
          </a:xfrm>
        </p:spPr>
        <p:txBody>
          <a:bodyPr/>
          <a:lstStyle/>
          <a:p>
            <a:r>
              <a:rPr lang="en-CA" dirty="0"/>
              <a:t>Visual System</a:t>
            </a:r>
          </a:p>
          <a:p>
            <a:r>
              <a:rPr lang="en-CA" dirty="0"/>
              <a:t>Motion System</a:t>
            </a:r>
          </a:p>
          <a:p>
            <a:r>
              <a:rPr lang="en-CA" dirty="0"/>
              <a:t>Flight System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9BAC30-2FA9-4A6A-A059-11A4A550490D}"/>
              </a:ext>
            </a:extLst>
          </p:cNvPr>
          <p:cNvSpPr txBox="1">
            <a:spLocks/>
          </p:cNvSpPr>
          <p:nvPr/>
        </p:nvSpPr>
        <p:spPr>
          <a:xfrm>
            <a:off x="905255" y="3483056"/>
            <a:ext cx="9905999" cy="2917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Proposals</a:t>
            </a:r>
          </a:p>
          <a:p>
            <a:r>
              <a:rPr lang="en-CA" dirty="0"/>
              <a:t>Design</a:t>
            </a:r>
          </a:p>
          <a:p>
            <a:r>
              <a:rPr lang="en-CA" dirty="0"/>
              <a:t>Design meetings with customer</a:t>
            </a:r>
          </a:p>
          <a:p>
            <a:r>
              <a:rPr lang="en-CA" dirty="0"/>
              <a:t>Testing and testing documentation</a:t>
            </a:r>
          </a:p>
          <a:p>
            <a:r>
              <a:rPr lang="en-CA" dirty="0"/>
              <a:t>Acceptance with customers</a:t>
            </a:r>
          </a:p>
          <a:p>
            <a:r>
              <a:rPr lang="en-CA" dirty="0"/>
              <a:t>Certification with Authorities</a:t>
            </a:r>
          </a:p>
        </p:txBody>
      </p:sp>
    </p:spTree>
    <p:extLst>
      <p:ext uri="{BB962C8B-B14F-4D97-AF65-F5344CB8AC3E}">
        <p14:creationId xmlns:p14="http://schemas.microsoft.com/office/powerpoint/2010/main" val="24502639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2963</TotalTime>
  <Words>1286</Words>
  <Application>Microsoft Office PowerPoint</Application>
  <PresentationFormat>Widescreen</PresentationFormat>
  <Paragraphs>228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Tw Cen MT</vt:lpstr>
      <vt:lpstr>Circuit</vt:lpstr>
      <vt:lpstr>Flight simulators</vt:lpstr>
      <vt:lpstr>PowerPoint Presentation</vt:lpstr>
      <vt:lpstr>Designing flight simulator from 1982  </vt:lpstr>
      <vt:lpstr>Flight Simulator industry </vt:lpstr>
      <vt:lpstr>Flight Simulator industry </vt:lpstr>
      <vt:lpstr>PowerPoint Presentation</vt:lpstr>
      <vt:lpstr>Flight simulators</vt:lpstr>
      <vt:lpstr>Flight simulators Requirements</vt:lpstr>
      <vt:lpstr>physicists are involved in design and production of</vt:lpstr>
      <vt:lpstr>Flight Simulator Visual systems</vt:lpstr>
      <vt:lpstr>Flight Simulator Visual Display and projection  systems</vt:lpstr>
      <vt:lpstr>Flight Simulator visibility / windows plot</vt:lpstr>
      <vt:lpstr>Flight Simulator visibility / windows plot</vt:lpstr>
      <vt:lpstr>Flight Simulator visibility / windows plot</vt:lpstr>
      <vt:lpstr>Flight Simulator Collimated Display Systems</vt:lpstr>
      <vt:lpstr>Flight Simulator Collimated Display Systems</vt:lpstr>
      <vt:lpstr>Flight Simulator Direct Projection Display Systems</vt:lpstr>
      <vt:lpstr>Flight Simulator Projection System</vt:lpstr>
      <vt:lpstr>Flight Simulator Projection System</vt:lpstr>
      <vt:lpstr>Flight Simulator Projection System</vt:lpstr>
      <vt:lpstr>Flight Simulator optical blending</vt:lpstr>
      <vt:lpstr>Flight Simulator optical blending</vt:lpstr>
      <vt:lpstr>Flight Simulator optical smearing</vt:lpstr>
      <vt:lpstr>Flight Simulator Industry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Flight simulators</dc:title>
  <dc:creator>Borka Danilovic</dc:creator>
  <cp:lastModifiedBy>Borka Danilovic</cp:lastModifiedBy>
  <cp:revision>204</cp:revision>
  <dcterms:created xsi:type="dcterms:W3CDTF">2018-09-24T11:01:34Z</dcterms:created>
  <dcterms:modified xsi:type="dcterms:W3CDTF">2018-10-26T00:52:52Z</dcterms:modified>
</cp:coreProperties>
</file>