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tags/tag18.xml" ContentType="application/vnd.openxmlformats-officedocument.presentationml.tags+xml"/>
  <Override PartName="/ppt/notesSlides/notesSlide21.xml" ContentType="application/vnd.openxmlformats-officedocument.presentationml.notesSlide+xml"/>
  <Override PartName="/ppt/tags/tag19.xml" ContentType="application/vnd.openxmlformats-officedocument.presentationml.tags+xml"/>
  <Override PartName="/ppt/notesSlides/notesSlide22.xml" ContentType="application/vnd.openxmlformats-officedocument.presentationml.notesSlide+xml"/>
  <Override PartName="/ppt/tags/tag20.xml" ContentType="application/vnd.openxmlformats-officedocument.presentationml.tags+xml"/>
  <Override PartName="/ppt/notesSlides/notesSlide23.xml" ContentType="application/vnd.openxmlformats-officedocument.presentationml.notesSlide+xml"/>
  <Override PartName="/ppt/tags/tag21.xml" ContentType="application/vnd.openxmlformats-officedocument.presentationml.tags+xml"/>
  <Override PartName="/ppt/notesSlides/notesSlide24.xml" ContentType="application/vnd.openxmlformats-officedocument.presentationml.notesSlide+xml"/>
  <Override PartName="/ppt/tags/tag22.xml" ContentType="application/vnd.openxmlformats-officedocument.presentationml.tags+xml"/>
  <Override PartName="/ppt/notesSlides/notesSlide25.xml" ContentType="application/vnd.openxmlformats-officedocument.presentationml.notesSlide+xml"/>
  <Override PartName="/ppt/tags/tag23.xml" ContentType="application/vnd.openxmlformats-officedocument.presentationml.tags+xml"/>
  <Override PartName="/ppt/notesSlides/notesSlide26.xml" ContentType="application/vnd.openxmlformats-officedocument.presentationml.notesSlide+xml"/>
  <Override PartName="/ppt/tags/tag24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5" r:id="rId1"/>
  </p:sldMasterIdLst>
  <p:notesMasterIdLst>
    <p:notesMasterId r:id="rId34"/>
  </p:notesMasterIdLst>
  <p:sldIdLst>
    <p:sldId id="256" r:id="rId2"/>
    <p:sldId id="257" r:id="rId3"/>
    <p:sldId id="330" r:id="rId4"/>
    <p:sldId id="326" r:id="rId5"/>
    <p:sldId id="284" r:id="rId6"/>
    <p:sldId id="295" r:id="rId7"/>
    <p:sldId id="273" r:id="rId8"/>
    <p:sldId id="291" r:id="rId9"/>
    <p:sldId id="316" r:id="rId10"/>
    <p:sldId id="307" r:id="rId11"/>
    <p:sldId id="303" r:id="rId12"/>
    <p:sldId id="308" r:id="rId13"/>
    <p:sldId id="310" r:id="rId14"/>
    <p:sldId id="311" r:id="rId15"/>
    <p:sldId id="312" r:id="rId16"/>
    <p:sldId id="313" r:id="rId17"/>
    <p:sldId id="315" r:id="rId18"/>
    <p:sldId id="327" r:id="rId19"/>
    <p:sldId id="328" r:id="rId20"/>
    <p:sldId id="329" r:id="rId21"/>
    <p:sldId id="272" r:id="rId22"/>
    <p:sldId id="305" r:id="rId23"/>
    <p:sldId id="293" r:id="rId24"/>
    <p:sldId id="320" r:id="rId25"/>
    <p:sldId id="321" r:id="rId26"/>
    <p:sldId id="322" r:id="rId27"/>
    <p:sldId id="323" r:id="rId28"/>
    <p:sldId id="325" r:id="rId29"/>
    <p:sldId id="318" r:id="rId30"/>
    <p:sldId id="319" r:id="rId31"/>
    <p:sldId id="288" r:id="rId32"/>
    <p:sldId id="289" r:id="rId33"/>
  </p:sldIdLst>
  <p:sldSz cx="9144000" cy="6858000" type="screen4x3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minko, Damir" initials="DD" lastIdx="1" clrIdx="0">
    <p:extLst>
      <p:ext uri="{19B8F6BF-5375-455C-9EA6-DF929625EA0E}">
        <p15:presenceInfo xmlns:p15="http://schemas.microsoft.com/office/powerpoint/2012/main" userId="S-1-5-21-1997477047-1508330638-219632125-4398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31" autoAdjust="0"/>
    <p:restoredTop sz="96552" autoAdjust="0"/>
  </p:normalViewPr>
  <p:slideViewPr>
    <p:cSldViewPr snapToGrid="0">
      <p:cViewPr varScale="1">
        <p:scale>
          <a:sx n="116" d="100"/>
          <a:sy n="116" d="100"/>
        </p:scale>
        <p:origin x="171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C734253-A22E-4839-B92D-B8676493C413}" type="datetimeFigureOut">
              <a:rPr lang="de-DE" smtClean="0"/>
              <a:pPr/>
              <a:t>24.10.2018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E889A14-58D1-4F96-8880-9181B61C71A6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4051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err="1" smtClean="0"/>
              <a:t>carge</a:t>
            </a:r>
            <a:r>
              <a:rPr lang="de-DE" dirty="0" smtClean="0"/>
              <a:t> </a:t>
            </a:r>
            <a:r>
              <a:rPr lang="de-DE" dirty="0" err="1" smtClean="0"/>
              <a:t>transfer</a:t>
            </a:r>
            <a:r>
              <a:rPr lang="de-DE" dirty="0" smtClean="0"/>
              <a:t> </a:t>
            </a:r>
            <a:r>
              <a:rPr lang="de-DE" dirty="0" err="1" smtClean="0"/>
              <a:t>salts</a:t>
            </a:r>
            <a:endParaRPr lang="de-DE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BEDT.. molecules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89A14-58D1-4F96-8880-9181B61C71A6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0645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89A14-58D1-4F96-8880-9181B61C71A6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8577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89A14-58D1-4F96-8880-9181B61C71A6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1835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89A14-58D1-4F96-8880-9181B61C71A6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5102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89A14-58D1-4F96-8880-9181B61C71A6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781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89A14-58D1-4F96-8880-9181B61C71A6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2617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89A14-58D1-4F96-8880-9181B61C71A6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2617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89A14-58D1-4F96-8880-9181B61C71A6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26171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89A14-58D1-4F96-8880-9181B61C71A6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26171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89A14-58D1-4F96-8880-9181B61C71A6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10875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89A14-58D1-4F96-8880-9181B61C71A6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374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89A14-58D1-4F96-8880-9181B61C71A6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24137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89A14-58D1-4F96-8880-9181B61C71A6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64461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89A14-58D1-4F96-8880-9181B61C71A6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89934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89A14-58D1-4F96-8880-9181B61C71A6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73589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89A14-58D1-4F96-8880-9181B61C71A6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98672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89A14-58D1-4F96-8880-9181B61C71A6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44409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89A14-58D1-4F96-8880-9181B61C71A6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00105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89A14-58D1-4F96-8880-9181B61C71A6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27190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89A14-58D1-4F96-8880-9181B61C71A6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975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89A14-58D1-4F96-8880-9181B61C71A6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6886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P4/</a:t>
            </a:r>
            <a:r>
              <a:rPr lang="en-US" dirty="0" err="1" smtClean="0"/>
              <a:t>mnc</a:t>
            </a:r>
            <a:r>
              <a:rPr lang="en-US" dirty="0" smtClean="0"/>
              <a:t> - P</a:t>
            </a:r>
            <a:r>
              <a:rPr lang="en-US" u="sng" dirty="0" smtClean="0"/>
              <a:t>4</a:t>
            </a:r>
            <a:r>
              <a:rPr lang="en-US" dirty="0" smtClean="0"/>
              <a:t>2</a:t>
            </a:r>
            <a:r>
              <a:rPr lang="en-US" baseline="-25000" dirty="0" smtClean="0"/>
              <a:t>1</a:t>
            </a:r>
            <a:r>
              <a:rPr lang="en-US" dirty="0" smtClean="0"/>
              <a:t>c - P</a:t>
            </a:r>
            <a:r>
              <a:rPr lang="en-US" u="sng" dirty="0" smtClean="0"/>
              <a:t>4</a:t>
            </a:r>
            <a:r>
              <a:rPr lang="en-US" dirty="0" smtClean="0"/>
              <a:t> </a:t>
            </a:r>
          </a:p>
          <a:p>
            <a:r>
              <a:rPr lang="en-US" sz="1300" dirty="0"/>
              <a:t>(D6_4h)-(D4_2d)-S1_4</a:t>
            </a:r>
            <a:endParaRPr lang="en-US" dirty="0" smtClean="0"/>
          </a:p>
          <a:p>
            <a:pPr marL="185715" indent="-185715">
              <a:buFontTx/>
              <a:buChar char="-"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89A14-58D1-4F96-8880-9181B61C71A6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1488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89A14-58D1-4F96-8880-9181B61C71A6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509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89A14-58D1-4F96-8880-9181B61C71A6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7029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89A14-58D1-4F96-8880-9181B61C71A6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1119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89A14-58D1-4F96-8880-9181B61C71A6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622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89A14-58D1-4F96-8880-9181B61C71A6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1391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pPr/>
              <a:t>24-Oct-18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811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pPr/>
              <a:t>24-Oct-18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172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pPr/>
              <a:t>24-Oct-18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498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pPr/>
              <a:t>24-Oct-18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286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pPr/>
              <a:t>24-Oct-18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523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pPr/>
              <a:t>24-Oct-18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752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pPr/>
              <a:t>24-Oct-18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774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pPr/>
              <a:t>24-Oct-18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03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pPr/>
              <a:t>24-Oct-18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932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pPr/>
              <a:t>24-Oct-18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094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pPr/>
              <a:t>24-Oct-18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534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pPr/>
              <a:t>24-Oct-18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264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wmf"/><Relationship Id="rId2" Type="http://schemas.openxmlformats.org/officeDocument/2006/relationships/tags" Target="../tags/tag2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hyperlink" Target="articles/Ivek%20et%20al%20PRL%202010-stripes%20in%20BEDT2I3.pdf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hyperlink" Target="http://www.nims.go.jp/ldynamics/en/" TargetMode="Externa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.bin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07135"/>
            <a:ext cx="7772400" cy="1876235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Vremenski</a:t>
            </a:r>
            <a:r>
              <a:rPr lang="hr-HR" sz="3600" dirty="0" smtClean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razlučiva</a:t>
            </a:r>
            <a:r>
              <a:rPr lang="en-US" sz="3600" dirty="0" smtClean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Raman </a:t>
            </a:r>
            <a:r>
              <a:rPr lang="en-US" sz="3600" dirty="0" err="1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spektroskopija</a:t>
            </a:r>
            <a:r>
              <a:rPr lang="en-US" sz="3600" dirty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kolektivnih</a:t>
            </a:r>
            <a:r>
              <a:rPr lang="en-US" sz="3600" dirty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stanja</a:t>
            </a:r>
            <a:r>
              <a:rPr lang="en-US" sz="3600" dirty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daleko</a:t>
            </a:r>
            <a:r>
              <a:rPr lang="en-US" sz="3600" dirty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izvan</a:t>
            </a:r>
            <a:r>
              <a:rPr lang="hr-HR" sz="3600" dirty="0" smtClean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ravnoteže</a:t>
            </a:r>
            <a:endParaRPr lang="en-US" sz="3600" dirty="0" smtClean="0">
              <a:latin typeface="Arial" panose="020B0604020202020204" pitchFamily="34" charset="0"/>
              <a:ea typeface="Times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2079704"/>
          </a:xfrm>
        </p:spPr>
        <p:txBody>
          <a:bodyPr>
            <a:normAutofit/>
          </a:bodyPr>
          <a:lstStyle/>
          <a:p>
            <a:r>
              <a:rPr lang="en-US" u="sng" dirty="0" smtClean="0"/>
              <a:t>Damir Dominko</a:t>
            </a:r>
            <a:r>
              <a:rPr lang="en-US" dirty="0" smtClean="0"/>
              <a:t>, V. </a:t>
            </a:r>
            <a:r>
              <a:rPr lang="en-US" dirty="0" err="1" smtClean="0"/>
              <a:t>Grigorev</a:t>
            </a:r>
            <a:r>
              <a:rPr lang="en-US" dirty="0" smtClean="0"/>
              <a:t>, V. V. </a:t>
            </a:r>
            <a:r>
              <a:rPr lang="en-US" dirty="0" err="1" smtClean="0"/>
              <a:t>Kabanov</a:t>
            </a:r>
            <a:r>
              <a:rPr lang="en-US" dirty="0" smtClean="0"/>
              <a:t>, J. </a:t>
            </a:r>
            <a:r>
              <a:rPr lang="en-US" dirty="0" err="1" smtClean="0"/>
              <a:t>Demsar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Institute of Physics Zagreb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University </a:t>
            </a:r>
            <a:r>
              <a:rPr lang="en-US" dirty="0"/>
              <a:t>of Mainz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de-DE" dirty="0"/>
          </a:p>
        </p:txBody>
      </p:sp>
      <p:pic>
        <p:nvPicPr>
          <p:cNvPr id="4098" name="Picture 2" descr="http://www.newfelpro.hr/resize.aspx?filename=//newfelpro%20logotip.jpg&amp;width=2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438" y="5772258"/>
            <a:ext cx="817517" cy="81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logotypes101.com/logos/94/E475139542A7F66828E22BD0DD9C8905/marie_curie_actions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975" y="5786990"/>
            <a:ext cx="822760" cy="82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atječaj MZOŠ-a za dodjelu stipendij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r="13897"/>
          <a:stretch/>
        </p:blipFill>
        <p:spPr bwMode="auto">
          <a:xfrm>
            <a:off x="6887735" y="5786990"/>
            <a:ext cx="978685" cy="82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8" y="5766816"/>
            <a:ext cx="964604" cy="8229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13"/>
          <a:stretch/>
        </p:blipFill>
        <p:spPr>
          <a:xfrm>
            <a:off x="1788112" y="5755859"/>
            <a:ext cx="824096" cy="8229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617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" t="6819" r="7823"/>
          <a:stretch/>
        </p:blipFill>
        <p:spPr>
          <a:xfrm>
            <a:off x="156518" y="1286864"/>
            <a:ext cx="7260768" cy="5597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23936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(NbSe</a:t>
            </a:r>
            <a:r>
              <a:rPr lang="en-US" sz="3600" baseline="-25000" dirty="0" smtClean="0"/>
              <a:t>4</a:t>
            </a:r>
            <a:r>
              <a:rPr lang="en-US" sz="3600" dirty="0" smtClean="0"/>
              <a:t>)</a:t>
            </a:r>
            <a:r>
              <a:rPr lang="en-US" sz="3600" baseline="-25000" dirty="0" smtClean="0"/>
              <a:t>3</a:t>
            </a:r>
            <a:r>
              <a:rPr lang="en-US" sz="3600" dirty="0"/>
              <a:t>I – </a:t>
            </a:r>
            <a:r>
              <a:rPr lang="en-US" sz="3600" dirty="0" smtClean="0"/>
              <a:t>3 pulse experiments</a:t>
            </a:r>
            <a:endParaRPr lang="en-US" sz="3600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505618" y="3389805"/>
            <a:ext cx="435320" cy="506649"/>
          </a:xfrm>
          <a:prstGeom prst="line">
            <a:avLst/>
          </a:prstGeom>
          <a:ln>
            <a:headEnd type="oval"/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940938" y="3372986"/>
            <a:ext cx="0" cy="636829"/>
          </a:xfrm>
          <a:prstGeom prst="line">
            <a:avLst/>
          </a:prstGeom>
          <a:ln>
            <a:headEnd type="oval"/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311410" y="3389805"/>
            <a:ext cx="365760" cy="2721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23613" y="1583310"/>
            <a:ext cx="1738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 </a:t>
            </a:r>
            <a:r>
              <a:rPr lang="en-US" sz="3200" dirty="0" err="1" smtClean="0"/>
              <a:t>mJ</a:t>
            </a:r>
            <a:r>
              <a:rPr lang="en-US" sz="3200" dirty="0" smtClean="0"/>
              <a:t>/cm</a:t>
            </a:r>
            <a:r>
              <a:rPr lang="en-US" sz="3200" baseline="30000" dirty="0" smtClean="0"/>
              <a:t>2</a:t>
            </a:r>
            <a:endParaRPr lang="en-US" sz="3200" baseline="30000" dirty="0"/>
          </a:p>
        </p:txBody>
      </p:sp>
      <p:cxnSp>
        <p:nvCxnSpPr>
          <p:cNvPr id="18" name="Straight Arrow Connector 17"/>
          <p:cNvCxnSpPr>
            <a:stCxn id="19" idx="1"/>
          </p:cNvCxnSpPr>
          <p:nvPr/>
        </p:nvCxnSpPr>
        <p:spPr>
          <a:xfrm flipH="1">
            <a:off x="7289165" y="2021546"/>
            <a:ext cx="577385" cy="1894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66550" y="1836880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 smtClean="0"/>
              <a:t>12</a:t>
            </a:r>
            <a:r>
              <a:rPr lang="en-US" dirty="0" smtClean="0"/>
              <a:t>~∞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7286696" y="2375721"/>
            <a:ext cx="58839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64081" y="2191055"/>
            <a:ext cx="1089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 smtClean="0"/>
              <a:t>12</a:t>
            </a:r>
            <a:r>
              <a:rPr lang="en-US" dirty="0" smtClean="0"/>
              <a:t>=0.2 </a:t>
            </a:r>
            <a:r>
              <a:rPr lang="en-US" dirty="0" err="1" smtClean="0"/>
              <a:t>ps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7293321" y="3352954"/>
            <a:ext cx="58839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870706" y="3168288"/>
            <a:ext cx="739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2.6 </a:t>
            </a:r>
            <a:r>
              <a:rPr lang="en-US" dirty="0" err="1" smtClean="0"/>
              <a:t>ps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7275710" y="4052324"/>
            <a:ext cx="58839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853095" y="3867658"/>
            <a:ext cx="739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5.5 </a:t>
            </a:r>
            <a:r>
              <a:rPr lang="en-US" dirty="0" err="1" smtClean="0"/>
              <a:t>ps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172857" y="5408947"/>
            <a:ext cx="92830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105664" y="5392095"/>
            <a:ext cx="1810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2.8 </a:t>
            </a:r>
            <a:r>
              <a:rPr lang="en-US" dirty="0" err="1" smtClean="0"/>
              <a:t>ps</a:t>
            </a:r>
            <a:r>
              <a:rPr lang="en-US" dirty="0" smtClean="0"/>
              <a:t> → 12 cm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30" name="Rectangle 29"/>
          <p:cNvSpPr/>
          <p:nvPr/>
        </p:nvSpPr>
        <p:spPr>
          <a:xfrm>
            <a:off x="98606" y="1337355"/>
            <a:ext cx="832268" cy="4898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790747" y="3238493"/>
            <a:ext cx="29644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Oscillatory traces vs. t</a:t>
            </a:r>
            <a:r>
              <a:rPr lang="en-US" sz="2200" baseline="-25000" dirty="0" smtClean="0"/>
              <a:t>12</a:t>
            </a:r>
            <a:endParaRPr lang="en-US" sz="2200" baseline="-25000" dirty="0"/>
          </a:p>
        </p:txBody>
      </p:sp>
      <p:sp>
        <p:nvSpPr>
          <p:cNvPr id="20" name="Rectangle 19"/>
          <p:cNvSpPr/>
          <p:nvPr/>
        </p:nvSpPr>
        <p:spPr>
          <a:xfrm>
            <a:off x="7315200" y="1791730"/>
            <a:ext cx="1297459" cy="469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387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2" t="6998" r="10164" b="12737"/>
          <a:stretch/>
        </p:blipFill>
        <p:spPr>
          <a:xfrm>
            <a:off x="1340527" y="1516048"/>
            <a:ext cx="6813755" cy="5120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(NbSe</a:t>
            </a:r>
            <a:r>
              <a:rPr lang="en-US" sz="3600" baseline="-25000" dirty="0" smtClean="0"/>
              <a:t>4</a:t>
            </a:r>
            <a:r>
              <a:rPr lang="en-US" sz="3600" dirty="0" smtClean="0"/>
              <a:t>)</a:t>
            </a:r>
            <a:r>
              <a:rPr lang="en-US" sz="3600" baseline="-25000" dirty="0" smtClean="0"/>
              <a:t>3</a:t>
            </a:r>
            <a:r>
              <a:rPr lang="en-US" sz="3600" dirty="0"/>
              <a:t>I – </a:t>
            </a:r>
            <a:r>
              <a:rPr lang="en-US" sz="3600" dirty="0" smtClean="0"/>
              <a:t>3 pulse experiments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287481" y="1476378"/>
            <a:ext cx="1738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 </a:t>
            </a:r>
            <a:r>
              <a:rPr lang="en-US" sz="3200" dirty="0" err="1" smtClean="0"/>
              <a:t>mJ</a:t>
            </a:r>
            <a:r>
              <a:rPr lang="en-US" sz="3200" dirty="0" smtClean="0"/>
              <a:t>/cm</a:t>
            </a:r>
            <a:r>
              <a:rPr lang="en-US" sz="3200" baseline="30000" dirty="0" smtClean="0"/>
              <a:t>2</a:t>
            </a:r>
            <a:endParaRPr lang="en-US" sz="3200" baseline="300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529773" y="4184444"/>
            <a:ext cx="1810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2.8 </a:t>
            </a:r>
            <a:r>
              <a:rPr lang="en-US" dirty="0" err="1" smtClean="0"/>
              <a:t>ps</a:t>
            </a:r>
            <a:r>
              <a:rPr lang="en-US" dirty="0" smtClean="0"/>
              <a:t> → 12 cm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60173" y="3888259"/>
            <a:ext cx="1688757" cy="1103493"/>
            <a:chOff x="560173" y="3888259"/>
            <a:chExt cx="1688757" cy="1103493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628650" y="3912973"/>
              <a:ext cx="0" cy="107877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560173" y="3888259"/>
              <a:ext cx="168875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60173" y="4991752"/>
              <a:ext cx="168875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8418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(NbSe</a:t>
            </a:r>
            <a:r>
              <a:rPr lang="en-US" sz="3600" baseline="-25000" dirty="0" smtClean="0"/>
              <a:t>4</a:t>
            </a:r>
            <a:r>
              <a:rPr lang="en-US" sz="3600" dirty="0" smtClean="0"/>
              <a:t>)</a:t>
            </a:r>
            <a:r>
              <a:rPr lang="en-US" sz="3600" baseline="-25000" dirty="0" smtClean="0"/>
              <a:t>3</a:t>
            </a:r>
            <a:r>
              <a:rPr lang="en-US" sz="3600" dirty="0"/>
              <a:t>I – </a:t>
            </a:r>
            <a:r>
              <a:rPr lang="en-US" sz="3600" dirty="0" smtClean="0"/>
              <a:t>3 pulse experiments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287481" y="1380966"/>
            <a:ext cx="2051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0.1 </a:t>
            </a:r>
            <a:r>
              <a:rPr lang="en-US" sz="3200" dirty="0" err="1" smtClean="0"/>
              <a:t>mJ</a:t>
            </a:r>
            <a:r>
              <a:rPr lang="en-US" sz="3200" dirty="0" smtClean="0"/>
              <a:t>/cm</a:t>
            </a:r>
            <a:r>
              <a:rPr lang="en-US" sz="3200" baseline="30000" dirty="0" smtClean="0"/>
              <a:t>2</a:t>
            </a:r>
            <a:endParaRPr lang="en-US" sz="3200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8" r="4891"/>
          <a:stretch/>
        </p:blipFill>
        <p:spPr>
          <a:xfrm>
            <a:off x="1557777" y="2011680"/>
            <a:ext cx="5733569" cy="41743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781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(NbSe</a:t>
            </a:r>
            <a:r>
              <a:rPr lang="en-US" sz="3600" baseline="-25000" dirty="0" smtClean="0"/>
              <a:t>4</a:t>
            </a:r>
            <a:r>
              <a:rPr lang="en-US" sz="3600" dirty="0" smtClean="0"/>
              <a:t>)</a:t>
            </a:r>
            <a:r>
              <a:rPr lang="en-US" sz="3600" baseline="-25000" dirty="0" smtClean="0"/>
              <a:t>3</a:t>
            </a:r>
            <a:r>
              <a:rPr lang="en-US" sz="3600" dirty="0"/>
              <a:t>I – </a:t>
            </a:r>
            <a:r>
              <a:rPr lang="en-US" sz="3600" dirty="0" smtClean="0"/>
              <a:t>3 pulse experiments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287481" y="1380966"/>
            <a:ext cx="2051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0.5 </a:t>
            </a:r>
            <a:r>
              <a:rPr lang="en-US" sz="3200" dirty="0" err="1" smtClean="0"/>
              <a:t>mJ</a:t>
            </a:r>
            <a:r>
              <a:rPr lang="en-US" sz="3200" dirty="0" smtClean="0"/>
              <a:t>/cm</a:t>
            </a:r>
            <a:r>
              <a:rPr lang="en-US" sz="3200" baseline="30000" dirty="0" smtClean="0"/>
              <a:t>2</a:t>
            </a:r>
            <a:endParaRPr lang="en-US" sz="3200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" t="5141"/>
          <a:stretch/>
        </p:blipFill>
        <p:spPr>
          <a:xfrm>
            <a:off x="1614115" y="2014151"/>
            <a:ext cx="5956206" cy="41746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536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(NbSe</a:t>
            </a:r>
            <a:r>
              <a:rPr lang="en-US" sz="3600" baseline="-25000" dirty="0" smtClean="0"/>
              <a:t>4</a:t>
            </a:r>
            <a:r>
              <a:rPr lang="en-US" sz="3600" dirty="0" smtClean="0"/>
              <a:t>)</a:t>
            </a:r>
            <a:r>
              <a:rPr lang="en-US" sz="3600" baseline="-25000" dirty="0" smtClean="0"/>
              <a:t>3</a:t>
            </a:r>
            <a:r>
              <a:rPr lang="en-US" sz="3600" dirty="0"/>
              <a:t>I – </a:t>
            </a:r>
            <a:r>
              <a:rPr lang="en-US" sz="3600" dirty="0" smtClean="0"/>
              <a:t>3 pulse experiments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287481" y="1380966"/>
            <a:ext cx="1738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 </a:t>
            </a:r>
            <a:r>
              <a:rPr lang="en-US" sz="3200" dirty="0" err="1" smtClean="0"/>
              <a:t>mJ</a:t>
            </a:r>
            <a:r>
              <a:rPr lang="en-US" sz="3200" dirty="0" smtClean="0"/>
              <a:t>/cm</a:t>
            </a:r>
            <a:r>
              <a:rPr lang="en-US" sz="3200" baseline="30000" dirty="0" smtClean="0"/>
              <a:t>2</a:t>
            </a:r>
            <a:endParaRPr lang="en-US" sz="3200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" t="5404" r="4906" b="1379"/>
          <a:stretch/>
        </p:blipFill>
        <p:spPr>
          <a:xfrm>
            <a:off x="1581668" y="2026505"/>
            <a:ext cx="5700583" cy="41024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064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(NbSe</a:t>
            </a:r>
            <a:r>
              <a:rPr lang="en-US" sz="3600" baseline="-25000" dirty="0" smtClean="0"/>
              <a:t>4</a:t>
            </a:r>
            <a:r>
              <a:rPr lang="en-US" sz="3600" dirty="0" smtClean="0"/>
              <a:t>)</a:t>
            </a:r>
            <a:r>
              <a:rPr lang="en-US" sz="3600" baseline="-25000" dirty="0" smtClean="0"/>
              <a:t>3</a:t>
            </a:r>
            <a:r>
              <a:rPr lang="en-US" sz="3600" dirty="0"/>
              <a:t>I – </a:t>
            </a:r>
            <a:r>
              <a:rPr lang="en-US" sz="3600" dirty="0" smtClean="0"/>
              <a:t>3 pulse experiments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287481" y="1380966"/>
            <a:ext cx="2051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1.5 </a:t>
            </a:r>
            <a:r>
              <a:rPr lang="en-US" sz="3200" dirty="0" err="1" smtClean="0"/>
              <a:t>mJ</a:t>
            </a:r>
            <a:r>
              <a:rPr lang="en-US" sz="3200" dirty="0" smtClean="0"/>
              <a:t>/cm</a:t>
            </a:r>
            <a:r>
              <a:rPr lang="en-US" sz="3200" baseline="30000" dirty="0" smtClean="0"/>
              <a:t>2</a:t>
            </a:r>
            <a:endParaRPr lang="en-US" sz="3200" baseline="30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t="5403" r="4905"/>
          <a:stretch/>
        </p:blipFill>
        <p:spPr>
          <a:xfrm>
            <a:off x="1672281" y="2026505"/>
            <a:ext cx="5618205" cy="41631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437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(NbSe</a:t>
            </a:r>
            <a:r>
              <a:rPr lang="en-US" sz="3600" baseline="-25000" dirty="0" smtClean="0"/>
              <a:t>4</a:t>
            </a:r>
            <a:r>
              <a:rPr lang="en-US" sz="3600" dirty="0" smtClean="0"/>
              <a:t>)</a:t>
            </a:r>
            <a:r>
              <a:rPr lang="en-US" sz="3600" baseline="-25000" dirty="0" smtClean="0"/>
              <a:t>3</a:t>
            </a:r>
            <a:r>
              <a:rPr lang="en-US" sz="3600" dirty="0"/>
              <a:t>I – </a:t>
            </a:r>
            <a:r>
              <a:rPr lang="en-US" sz="3600" dirty="0" smtClean="0"/>
              <a:t>3 pulse experiments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287481" y="1380966"/>
            <a:ext cx="1738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 </a:t>
            </a:r>
            <a:r>
              <a:rPr lang="en-US" sz="3200" dirty="0" err="1" smtClean="0"/>
              <a:t>mJ</a:t>
            </a:r>
            <a:r>
              <a:rPr lang="en-US" sz="3200" dirty="0" smtClean="0"/>
              <a:t>/cm</a:t>
            </a:r>
            <a:r>
              <a:rPr lang="en-US" sz="3200" baseline="30000" dirty="0" smtClean="0"/>
              <a:t>2</a:t>
            </a:r>
            <a:endParaRPr lang="en-US" sz="3200" baseline="30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" t="5216" r="8048" b="1379"/>
          <a:stretch/>
        </p:blipFill>
        <p:spPr>
          <a:xfrm>
            <a:off x="1664044" y="2021465"/>
            <a:ext cx="5436973" cy="41106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456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(NbSe</a:t>
            </a:r>
            <a:r>
              <a:rPr lang="en-US" sz="3600" baseline="-25000" dirty="0" smtClean="0"/>
              <a:t>4</a:t>
            </a:r>
            <a:r>
              <a:rPr lang="en-US" sz="3600" dirty="0" smtClean="0"/>
              <a:t>)</a:t>
            </a:r>
            <a:r>
              <a:rPr lang="en-US" sz="3600" baseline="-25000" dirty="0" smtClean="0"/>
              <a:t>3</a:t>
            </a:r>
            <a:r>
              <a:rPr lang="en-US" sz="3600" dirty="0"/>
              <a:t>I – </a:t>
            </a:r>
            <a:r>
              <a:rPr lang="en-US" sz="3600" dirty="0" smtClean="0"/>
              <a:t>3 pulse experiments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287481" y="1380966"/>
            <a:ext cx="1738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4 </a:t>
            </a:r>
            <a:r>
              <a:rPr lang="en-US" sz="3200" dirty="0" err="1" smtClean="0"/>
              <a:t>mJ</a:t>
            </a:r>
            <a:r>
              <a:rPr lang="en-US" sz="3200" dirty="0" smtClean="0"/>
              <a:t>/cm</a:t>
            </a:r>
            <a:r>
              <a:rPr lang="en-US" sz="3200" baseline="30000" dirty="0" smtClean="0"/>
              <a:t>2</a:t>
            </a:r>
            <a:endParaRPr lang="en-US" sz="3200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" t="5102" r="8596" b="1567"/>
          <a:stretch/>
        </p:blipFill>
        <p:spPr>
          <a:xfrm>
            <a:off x="1643449" y="2008095"/>
            <a:ext cx="5420498" cy="41074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494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(NbSe</a:t>
            </a:r>
            <a:r>
              <a:rPr lang="en-US" sz="3600" baseline="-25000" dirty="0" smtClean="0"/>
              <a:t>4</a:t>
            </a:r>
            <a:r>
              <a:rPr lang="en-US" sz="3600" dirty="0" smtClean="0"/>
              <a:t>)</a:t>
            </a:r>
            <a:r>
              <a:rPr lang="en-US" sz="3600" baseline="-25000" dirty="0" smtClean="0"/>
              <a:t>3</a:t>
            </a:r>
            <a:r>
              <a:rPr lang="en-US" sz="3600" dirty="0"/>
              <a:t>I – </a:t>
            </a:r>
            <a:r>
              <a:rPr lang="en-US" sz="3600" dirty="0" smtClean="0"/>
              <a:t>3 pulse experiments</a:t>
            </a:r>
            <a:endParaRPr lang="en-US" sz="3600" dirty="0"/>
          </a:p>
        </p:txBody>
      </p:sp>
      <p:pic>
        <p:nvPicPr>
          <p:cNvPr id="79874" name="Picture 2" descr="D:\ddominko\postdoc\Scientific\Experiments\trica\2017-11-22 3pulse P-scan4extrema\Matlab\Transients-HP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08919" y="1629976"/>
            <a:ext cx="6128951" cy="2993583"/>
          </a:xfrm>
          <a:prstGeom prst="rect">
            <a:avLst/>
          </a:prstGeom>
          <a:noFill/>
        </p:spPr>
      </p:pic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23960" y="1634311"/>
            <a:ext cx="3562350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6907427" y="1791730"/>
            <a:ext cx="1853514" cy="3830594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494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(NbSe</a:t>
            </a:r>
            <a:r>
              <a:rPr lang="en-US" sz="3600" baseline="-25000" dirty="0" smtClean="0"/>
              <a:t>4</a:t>
            </a:r>
            <a:r>
              <a:rPr lang="en-US" sz="3600" dirty="0" smtClean="0"/>
              <a:t>)</a:t>
            </a:r>
            <a:r>
              <a:rPr lang="en-US" sz="3600" baseline="-25000" dirty="0" smtClean="0"/>
              <a:t>3</a:t>
            </a:r>
            <a:r>
              <a:rPr lang="en-US" sz="3600" dirty="0"/>
              <a:t>I – </a:t>
            </a:r>
            <a:r>
              <a:rPr lang="en-US" sz="3600" dirty="0" smtClean="0"/>
              <a:t>3 pulse experiments</a:t>
            </a:r>
            <a:endParaRPr lang="en-US" sz="3600" dirty="0"/>
          </a:p>
        </p:txBody>
      </p:sp>
      <p:pic>
        <p:nvPicPr>
          <p:cNvPr id="79875" name="Picture 3" descr="D:\ddominko\postdoc\Scientific\Experiments\trica\2017-11-22 3pulse P-scan4extrema\Matlab\Transients-LP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06627" y="1291710"/>
            <a:ext cx="10459469" cy="5207944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494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de-D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Kolektivno stanje i parametar uređenja</a:t>
            </a:r>
          </a:p>
          <a:p>
            <a:r>
              <a:rPr lang="hr-HR" dirty="0" smtClean="0"/>
              <a:t>Princip praćenja </a:t>
            </a:r>
            <a:r>
              <a:rPr lang="hr-HR" dirty="0" err="1" smtClean="0"/>
              <a:t>ultrabrzih</a:t>
            </a:r>
            <a:r>
              <a:rPr lang="hr-HR" dirty="0" smtClean="0"/>
              <a:t> procesa</a:t>
            </a:r>
            <a:endParaRPr lang="en-US" dirty="0" smtClean="0"/>
          </a:p>
          <a:p>
            <a:r>
              <a:rPr lang="hr-HR" dirty="0" smtClean="0"/>
              <a:t>Primjer:</a:t>
            </a:r>
            <a:r>
              <a:rPr lang="en-US" dirty="0" smtClean="0"/>
              <a:t> (NbSe</a:t>
            </a:r>
            <a:r>
              <a:rPr lang="en-US" baseline="-25000" dirty="0" smtClean="0"/>
              <a:t>4</a:t>
            </a:r>
            <a:r>
              <a:rPr lang="en-US" dirty="0" smtClean="0"/>
              <a:t>)</a:t>
            </a:r>
            <a:r>
              <a:rPr lang="en-US" baseline="-25000" dirty="0" smtClean="0"/>
              <a:t>3</a:t>
            </a:r>
            <a:r>
              <a:rPr lang="en-US" dirty="0" smtClean="0"/>
              <a:t>I </a:t>
            </a:r>
          </a:p>
          <a:p>
            <a:r>
              <a:rPr lang="en-US" dirty="0" smtClean="0"/>
              <a:t>Re</a:t>
            </a:r>
            <a:r>
              <a:rPr lang="hr-HR" dirty="0" err="1" smtClean="0"/>
              <a:t>zultati</a:t>
            </a:r>
            <a:r>
              <a:rPr lang="hr-HR" dirty="0" smtClean="0"/>
              <a:t> jakih </a:t>
            </a:r>
            <a:r>
              <a:rPr lang="hr-HR" dirty="0" err="1" smtClean="0"/>
              <a:t>pubuđenja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77678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(NbSe</a:t>
            </a:r>
            <a:r>
              <a:rPr lang="en-US" sz="3600" baseline="-25000" dirty="0" smtClean="0"/>
              <a:t>4</a:t>
            </a:r>
            <a:r>
              <a:rPr lang="en-US" sz="3600" dirty="0" smtClean="0"/>
              <a:t>)</a:t>
            </a:r>
            <a:r>
              <a:rPr lang="en-US" sz="3600" baseline="-25000" dirty="0" smtClean="0"/>
              <a:t>3</a:t>
            </a:r>
            <a:r>
              <a:rPr lang="en-US" sz="3600" dirty="0"/>
              <a:t>I – </a:t>
            </a:r>
            <a:r>
              <a:rPr lang="en-US" sz="3600" dirty="0" smtClean="0"/>
              <a:t>3 pulse experiments</a:t>
            </a:r>
            <a:endParaRPr lang="en-US" sz="3600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822" y="1522854"/>
            <a:ext cx="7315200" cy="533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494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 smtClean="0"/>
              <a:t>Zaključak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628650" y="1851466"/>
            <a:ext cx="83962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err="1" smtClean="0"/>
              <a:t>Kalorimetrijski</a:t>
            </a:r>
            <a:r>
              <a:rPr lang="hr-HR" sz="2400" dirty="0" smtClean="0"/>
              <a:t>: </a:t>
            </a:r>
            <a:r>
              <a:rPr lang="en-US" sz="2400" dirty="0" smtClean="0"/>
              <a:t>7 </a:t>
            </a:r>
            <a:r>
              <a:rPr lang="en-US" sz="2400" dirty="0" err="1" smtClean="0"/>
              <a:t>mJ</a:t>
            </a:r>
            <a:r>
              <a:rPr lang="en-US" sz="2400" dirty="0" smtClean="0"/>
              <a:t>/cm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–</a:t>
            </a:r>
            <a:r>
              <a:rPr lang="hr-HR" sz="2400" dirty="0" smtClean="0"/>
              <a:t> grijanje za</a:t>
            </a:r>
            <a:r>
              <a:rPr lang="en-US" sz="2400" dirty="0" smtClean="0"/>
              <a:t> 500 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/>
              <a:t>Ravnoteža: </a:t>
            </a:r>
            <a:r>
              <a:rPr lang="hr-HR" sz="2400" dirty="0" err="1" smtClean="0"/>
              <a:t>Jahn</a:t>
            </a:r>
            <a:r>
              <a:rPr lang="hr-HR" sz="2400" dirty="0" smtClean="0"/>
              <a:t> </a:t>
            </a:r>
            <a:r>
              <a:rPr lang="hr-HR" sz="2400" dirty="0" err="1" smtClean="0"/>
              <a:t>Teller</a:t>
            </a:r>
            <a:r>
              <a:rPr lang="hr-HR" sz="2400" dirty="0" smtClean="0"/>
              <a:t> distorzija uništena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/>
              <a:t>Izvan ravnoteže: distorzija očuvana i vremenski modulirana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/>
              <a:t>Nagli skokovi faze za </a:t>
            </a:r>
            <a:r>
              <a:rPr lang="hr-HR" sz="2400" dirty="0" smtClean="0">
                <a:latin typeface="Symbol" panose="05050102010706020507" pitchFamily="18" charset="2"/>
              </a:rPr>
              <a:t>p</a:t>
            </a:r>
            <a:r>
              <a:rPr lang="hr-HR" sz="2400" dirty="0" smtClean="0"/>
              <a:t> na početku/kraju svakog perioda </a:t>
            </a:r>
            <a:endParaRPr lang="hr-HR" sz="2400" dirty="0" smtClean="0">
              <a:latin typeface="Symbol" panose="05050102010706020507" pitchFamily="18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/>
              <a:t>Modulacija utjecaja pobude </a:t>
            </a:r>
            <a:r>
              <a:rPr lang="hr-HR" sz="2400" dirty="0" smtClean="0"/>
              <a:t>na potencijal među ionima</a:t>
            </a:r>
            <a:endParaRPr lang="hr-HR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81"/>
          <a:stretch/>
        </p:blipFill>
        <p:spPr>
          <a:xfrm>
            <a:off x="5035141" y="130015"/>
            <a:ext cx="4108859" cy="1560674"/>
          </a:xfrm>
          <a:prstGeom prst="rect">
            <a:avLst/>
          </a:prstGeom>
        </p:spPr>
      </p:pic>
      <p:pic>
        <p:nvPicPr>
          <p:cNvPr id="6" name="Picture 3" descr="D:\ddominko\postdoc\Scientific\Experiments\trica\2017-11-22 3pulse P-scan4extrema\Matlab\Transients-LP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339" y="3999432"/>
            <a:ext cx="5724661" cy="2850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45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Hvala na pažnji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41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78044" y="1442731"/>
            <a:ext cx="5821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Time evolution of </a:t>
            </a:r>
            <a:r>
              <a:rPr lang="en-US" sz="2400" dirty="0"/>
              <a:t>spectra at high fluencies</a:t>
            </a:r>
            <a:endParaRPr lang="en-US" sz="2400" dirty="0" smtClean="0"/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979104" y="1904396"/>
            <a:ext cx="4909968" cy="3752171"/>
            <a:chOff x="296" y="1269"/>
            <a:chExt cx="3452" cy="2638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296" y="1269"/>
              <a:ext cx="3452" cy="2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253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" y="1269"/>
              <a:ext cx="3455" cy="2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578044" y="6366803"/>
            <a:ext cx="5673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</a:t>
            </a:r>
            <a:r>
              <a:rPr lang="en-US" dirty="0" err="1" smtClean="0"/>
              <a:t>Ele</a:t>
            </a:r>
            <a:r>
              <a:rPr lang="hr-HR" dirty="0" smtClean="0"/>
              <a:t>k</a:t>
            </a:r>
            <a:r>
              <a:rPr lang="en-US" dirty="0" err="1" smtClean="0"/>
              <a:t>tron</a:t>
            </a:r>
            <a:r>
              <a:rPr lang="en-US" dirty="0" smtClean="0"/>
              <a:t>-</a:t>
            </a:r>
            <a:r>
              <a:rPr lang="hr-HR" dirty="0" err="1" smtClean="0"/>
              <a:t>fonon</a:t>
            </a:r>
            <a:r>
              <a:rPr lang="en-US" dirty="0" smtClean="0"/>
              <a:t> </a:t>
            </a:r>
            <a:r>
              <a:rPr lang="hr-HR" dirty="0" smtClean="0"/>
              <a:t>vezanje</a:t>
            </a:r>
            <a:r>
              <a:rPr lang="en-US" dirty="0" smtClean="0"/>
              <a:t> </a:t>
            </a:r>
            <a:r>
              <a:rPr lang="hr-HR" dirty="0" smtClean="0"/>
              <a:t>promijenjeno u kratkom vremenu</a:t>
            </a:r>
            <a:endParaRPr lang="en-US" dirty="0" smtClean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0091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(NbSe</a:t>
            </a:r>
            <a:r>
              <a:rPr lang="en-US" sz="3600" baseline="-25000" dirty="0" smtClean="0"/>
              <a:t>4</a:t>
            </a:r>
            <a:r>
              <a:rPr lang="en-US" sz="3600" dirty="0" smtClean="0"/>
              <a:t>)</a:t>
            </a:r>
            <a:r>
              <a:rPr lang="en-US" sz="3600" baseline="-25000" dirty="0" smtClean="0"/>
              <a:t>3</a:t>
            </a:r>
            <a:r>
              <a:rPr lang="en-US" sz="3600" dirty="0"/>
              <a:t>I – </a:t>
            </a:r>
            <a:r>
              <a:rPr lang="en-US" sz="3600" dirty="0" smtClean="0"/>
              <a:t>dynamics at high perturbations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593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4"/>
          <p:cNvGrpSpPr>
            <a:grpSpLocks noChangeAspect="1"/>
          </p:cNvGrpSpPr>
          <p:nvPr/>
        </p:nvGrpSpPr>
        <p:grpSpPr bwMode="auto">
          <a:xfrm>
            <a:off x="4464050" y="1824038"/>
            <a:ext cx="3638550" cy="2044700"/>
            <a:chOff x="2812" y="1149"/>
            <a:chExt cx="2292" cy="1288"/>
          </a:xfrm>
        </p:grpSpPr>
        <p:sp>
          <p:nvSpPr>
            <p:cNvPr id="20" name="AutoShape 3"/>
            <p:cNvSpPr>
              <a:spLocks noChangeAspect="1" noChangeArrowheads="1" noTextEdit="1"/>
            </p:cNvSpPr>
            <p:nvPr/>
          </p:nvSpPr>
          <p:spPr bwMode="auto">
            <a:xfrm>
              <a:off x="2812" y="1149"/>
              <a:ext cx="2292" cy="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48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2" y="1149"/>
              <a:ext cx="2296" cy="1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(NbSe</a:t>
            </a:r>
            <a:r>
              <a:rPr lang="en-US" sz="3600" baseline="-25000" dirty="0" smtClean="0"/>
              <a:t>4</a:t>
            </a:r>
            <a:r>
              <a:rPr lang="en-US" sz="3600" dirty="0" smtClean="0"/>
              <a:t>)</a:t>
            </a:r>
            <a:r>
              <a:rPr lang="en-US" sz="3600" baseline="-25000" dirty="0" smtClean="0"/>
              <a:t>3</a:t>
            </a:r>
            <a:r>
              <a:rPr lang="en-US" sz="3600" dirty="0"/>
              <a:t>I – </a:t>
            </a:r>
            <a:r>
              <a:rPr lang="en-US" sz="3600" dirty="0" smtClean="0"/>
              <a:t>3 pulse experiments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4464282" y="4467308"/>
            <a:ext cx="3604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P. </a:t>
            </a:r>
            <a:r>
              <a:rPr lang="en-US" dirty="0" err="1" smtClean="0"/>
              <a:t>Kusar</a:t>
            </a:r>
            <a:r>
              <a:rPr lang="en-US" dirty="0" smtClean="0"/>
              <a:t> et al. PRB 83, </a:t>
            </a:r>
            <a:r>
              <a:rPr lang="en-US" dirty="0"/>
              <a:t>035104 </a:t>
            </a:r>
            <a:r>
              <a:rPr lang="en-US" dirty="0" smtClean="0"/>
              <a:t>(2011)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03600" y="1530650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1T-TaS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</p:txBody>
      </p:sp>
      <p:grpSp>
        <p:nvGrpSpPr>
          <p:cNvPr id="21" name="Group 8"/>
          <p:cNvGrpSpPr>
            <a:grpSpLocks noChangeAspect="1"/>
          </p:cNvGrpSpPr>
          <p:nvPr/>
        </p:nvGrpSpPr>
        <p:grpSpPr bwMode="auto">
          <a:xfrm>
            <a:off x="3987800" y="3868738"/>
            <a:ext cx="3792538" cy="630237"/>
            <a:chOff x="2512" y="2437"/>
            <a:chExt cx="2389" cy="397"/>
          </a:xfrm>
        </p:grpSpPr>
        <p:sp>
          <p:nvSpPr>
            <p:cNvPr id="22" name="AutoShape 7"/>
            <p:cNvSpPr>
              <a:spLocks noChangeAspect="1" noChangeArrowheads="1" noTextEdit="1"/>
            </p:cNvSpPr>
            <p:nvPr/>
          </p:nvSpPr>
          <p:spPr bwMode="auto">
            <a:xfrm>
              <a:off x="2512" y="2437"/>
              <a:ext cx="2389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489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2" y="2437"/>
              <a:ext cx="2393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30650"/>
            <a:ext cx="4386622" cy="5168219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1658213" y="2164634"/>
            <a:ext cx="0" cy="38404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8777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(NbSe</a:t>
            </a:r>
            <a:r>
              <a:rPr lang="en-US" sz="3600" baseline="-25000" dirty="0" smtClean="0"/>
              <a:t>4</a:t>
            </a:r>
            <a:r>
              <a:rPr lang="en-US" sz="3600" dirty="0" smtClean="0"/>
              <a:t>)</a:t>
            </a:r>
            <a:r>
              <a:rPr lang="en-US" sz="3600" baseline="-25000" dirty="0" smtClean="0"/>
              <a:t>3</a:t>
            </a:r>
            <a:r>
              <a:rPr lang="en-US" sz="3600" dirty="0"/>
              <a:t>I – </a:t>
            </a:r>
            <a:r>
              <a:rPr lang="en-US" sz="3600" dirty="0" smtClean="0"/>
              <a:t>3 pulse experiments</a:t>
            </a:r>
            <a:endParaRPr lang="en-US" sz="3600" dirty="0"/>
          </a:p>
        </p:txBody>
      </p:sp>
      <p:grpSp>
        <p:nvGrpSpPr>
          <p:cNvPr id="7" name="Group 6"/>
          <p:cNvGrpSpPr/>
          <p:nvPr/>
        </p:nvGrpSpPr>
        <p:grpSpPr>
          <a:xfrm>
            <a:off x="4266450" y="1690689"/>
            <a:ext cx="3604898" cy="2848929"/>
            <a:chOff x="1283051" y="2078758"/>
            <a:chExt cx="6114601" cy="519986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t="1" b="476"/>
            <a:stretch/>
          </p:blipFill>
          <p:spPr>
            <a:xfrm>
              <a:off x="1283051" y="2078758"/>
              <a:ext cx="6114601" cy="509013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048256" y="6949440"/>
              <a:ext cx="573024" cy="3291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1835450"/>
            <a:ext cx="3637800" cy="204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956" y="3881250"/>
            <a:ext cx="3792600" cy="6304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67968" y="1542842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1T-TaS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</p:txBody>
      </p:sp>
      <p:sp>
        <p:nvSpPr>
          <p:cNvPr id="4" name="TextBox 3"/>
          <p:cNvSpPr txBox="1"/>
          <p:nvPr/>
        </p:nvSpPr>
        <p:spPr>
          <a:xfrm>
            <a:off x="4491790" y="4435853"/>
            <a:ext cx="4677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damping, long pulses, long penetration depth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873" y="4474511"/>
            <a:ext cx="4062195" cy="2121408"/>
          </a:xfrm>
          <a:prstGeom prst="rect">
            <a:avLst/>
          </a:prstGeom>
        </p:spPr>
      </p:pic>
      <p:cxnSp>
        <p:nvCxnSpPr>
          <p:cNvPr id="13" name="Elbow Connector 12"/>
          <p:cNvCxnSpPr>
            <a:endCxn id="5" idx="3"/>
          </p:cNvCxnSpPr>
          <p:nvPr/>
        </p:nvCxnSpPr>
        <p:spPr>
          <a:xfrm rot="5400000">
            <a:off x="4227207" y="4935047"/>
            <a:ext cx="730029" cy="47030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030031" y="5285258"/>
            <a:ext cx="160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Analytic in t</a:t>
            </a:r>
            <a:r>
              <a:rPr lang="en-US" baseline="-25000" dirty="0" smtClean="0"/>
              <a:t>12</a:t>
            </a:r>
            <a:r>
              <a:rPr lang="en-US" dirty="0" smtClean="0"/>
              <a:t>!!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5164" y="6531393"/>
            <a:ext cx="3604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P. </a:t>
            </a:r>
            <a:r>
              <a:rPr lang="en-US" dirty="0" err="1" smtClean="0"/>
              <a:t>Kusar</a:t>
            </a:r>
            <a:r>
              <a:rPr lang="en-US" dirty="0" smtClean="0"/>
              <a:t> et al. PRB 83, </a:t>
            </a:r>
            <a:r>
              <a:rPr lang="en-US" dirty="0"/>
              <a:t>035104 </a:t>
            </a:r>
            <a:r>
              <a:rPr lang="en-US" dirty="0" smtClean="0"/>
              <a:t>(2011)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661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(NbSe</a:t>
            </a:r>
            <a:r>
              <a:rPr lang="en-US" sz="3600" baseline="-25000" dirty="0" smtClean="0"/>
              <a:t>4</a:t>
            </a:r>
            <a:r>
              <a:rPr lang="en-US" sz="3600" dirty="0" smtClean="0"/>
              <a:t>)</a:t>
            </a:r>
            <a:r>
              <a:rPr lang="en-US" sz="3600" baseline="-25000" dirty="0" smtClean="0"/>
              <a:t>3</a:t>
            </a:r>
            <a:r>
              <a:rPr lang="en-US" sz="3600" dirty="0"/>
              <a:t>I – </a:t>
            </a:r>
            <a:r>
              <a:rPr lang="en-US" sz="3600" dirty="0" smtClean="0"/>
              <a:t>3 pulse experiments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628650" y="5336512"/>
            <a:ext cx="3998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R. </a:t>
            </a:r>
            <a:r>
              <a:rPr lang="en-US" dirty="0" err="1" smtClean="0"/>
              <a:t>Yusupov</a:t>
            </a:r>
            <a:r>
              <a:rPr lang="en-US" dirty="0" smtClean="0"/>
              <a:t> et al. Nat. Phys. 6, 681 (2010)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67968" y="1542842"/>
            <a:ext cx="878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TbTe</a:t>
            </a:r>
            <a:r>
              <a:rPr lang="en-US" sz="2400" baseline="-25000" dirty="0" smtClean="0"/>
              <a:t>3</a:t>
            </a:r>
            <a:endParaRPr lang="en-US" sz="2400" baseline="-25000" dirty="0"/>
          </a:p>
        </p:txBody>
      </p:sp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3831314" y="2004507"/>
            <a:ext cx="4862013" cy="2953265"/>
            <a:chOff x="2171" y="1364"/>
            <a:chExt cx="2616" cy="1589"/>
          </a:xfrm>
        </p:grpSpPr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auto">
            <a:xfrm>
              <a:off x="2171" y="1364"/>
              <a:ext cx="2616" cy="1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946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1" y="1364"/>
              <a:ext cx="2620" cy="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8"/>
          <p:cNvGrpSpPr>
            <a:grpSpLocks noChangeAspect="1"/>
          </p:cNvGrpSpPr>
          <p:nvPr/>
        </p:nvGrpSpPr>
        <p:grpSpPr bwMode="auto">
          <a:xfrm>
            <a:off x="504825" y="1966913"/>
            <a:ext cx="3319324" cy="3251252"/>
            <a:chOff x="318" y="1239"/>
            <a:chExt cx="1853" cy="1815"/>
          </a:xfrm>
        </p:grpSpPr>
        <p:sp>
          <p:nvSpPr>
            <p:cNvPr id="15" name="AutoShape 7"/>
            <p:cNvSpPr>
              <a:spLocks noChangeAspect="1" noChangeArrowheads="1" noTextEdit="1"/>
            </p:cNvSpPr>
            <p:nvPr/>
          </p:nvSpPr>
          <p:spPr bwMode="auto">
            <a:xfrm>
              <a:off x="318" y="1239"/>
              <a:ext cx="1853" cy="1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9465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" y="1239"/>
              <a:ext cx="1857" cy="1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7" name="Straight Connector 16"/>
          <p:cNvCxnSpPr/>
          <p:nvPr/>
        </p:nvCxnSpPr>
        <p:spPr>
          <a:xfrm>
            <a:off x="1475232" y="1966913"/>
            <a:ext cx="0" cy="225151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2040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(NbSe</a:t>
            </a:r>
            <a:r>
              <a:rPr lang="en-US" sz="3600" baseline="-25000" dirty="0" smtClean="0"/>
              <a:t>4</a:t>
            </a:r>
            <a:r>
              <a:rPr lang="en-US" sz="3600" dirty="0" smtClean="0"/>
              <a:t>)</a:t>
            </a:r>
            <a:r>
              <a:rPr lang="en-US" sz="3600" baseline="-25000" dirty="0" smtClean="0"/>
              <a:t>3</a:t>
            </a:r>
            <a:r>
              <a:rPr lang="en-US" sz="3600" dirty="0"/>
              <a:t>I – </a:t>
            </a:r>
            <a:r>
              <a:rPr lang="en-US" sz="3600" dirty="0" smtClean="0"/>
              <a:t>3 pulse experiments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628650" y="6220270"/>
            <a:ext cx="3998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R. </a:t>
            </a:r>
            <a:r>
              <a:rPr lang="en-US" dirty="0" err="1" smtClean="0"/>
              <a:t>Yusupov</a:t>
            </a:r>
            <a:r>
              <a:rPr lang="en-US" dirty="0" smtClean="0"/>
              <a:t> et al. Nat. Phys. 6, 681 (2010)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67968" y="1542842"/>
            <a:ext cx="878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TbTe</a:t>
            </a:r>
            <a:r>
              <a:rPr lang="en-US" sz="2400" baseline="-25000" dirty="0" smtClean="0"/>
              <a:t>3</a:t>
            </a:r>
            <a:endParaRPr lang="en-US" sz="2400" baseline="-25000" dirty="0"/>
          </a:p>
        </p:txBody>
      </p: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374650" y="2145059"/>
            <a:ext cx="4102100" cy="413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6"/>
          <a:stretch/>
        </p:blipFill>
        <p:spPr bwMode="auto">
          <a:xfrm>
            <a:off x="374650" y="2265408"/>
            <a:ext cx="4108450" cy="402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6603309"/>
              </p:ext>
            </p:extLst>
          </p:nvPr>
        </p:nvGraphicFramePr>
        <p:xfrm>
          <a:off x="5032027" y="2004507"/>
          <a:ext cx="1756963" cy="680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5" name="Jednadžba" r:id="rId6" imgW="1016000" imgH="393700" progId="Equation.3">
                  <p:embed/>
                </p:oleObj>
              </mc:Choice>
              <mc:Fallback>
                <p:oleObj name="Jednadžba" r:id="rId6" imgW="1016000" imgH="393700" progId="Equation.3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2027" y="2004507"/>
                        <a:ext cx="1756963" cy="6808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084174" y="196337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 smtClean="0"/>
              <a:t>12</a:t>
            </a:r>
            <a:endParaRPr lang="en-US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6030031" y="5285258"/>
            <a:ext cx="160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Analytic in t</a:t>
            </a:r>
            <a:r>
              <a:rPr lang="en-US" baseline="-25000" dirty="0" smtClean="0"/>
              <a:t>12</a:t>
            </a:r>
            <a:r>
              <a:rPr lang="en-US" dirty="0" smtClean="0"/>
              <a:t>!!</a:t>
            </a:r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471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(NbSe</a:t>
            </a:r>
            <a:r>
              <a:rPr lang="en-US" sz="3600" baseline="-25000" dirty="0" smtClean="0"/>
              <a:t>4</a:t>
            </a:r>
            <a:r>
              <a:rPr lang="en-US" sz="3600" dirty="0" smtClean="0"/>
              <a:t>)</a:t>
            </a:r>
            <a:r>
              <a:rPr lang="en-US" sz="3600" baseline="-25000" dirty="0" smtClean="0"/>
              <a:t>3</a:t>
            </a:r>
            <a:r>
              <a:rPr lang="en-US" sz="3600" dirty="0"/>
              <a:t>I – </a:t>
            </a:r>
            <a:r>
              <a:rPr lang="en-US" sz="3600" dirty="0" smtClean="0"/>
              <a:t>3 pulse experiments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840844" y="1831880"/>
            <a:ext cx="6894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2 </a:t>
            </a:r>
            <a:r>
              <a:rPr lang="en-US" sz="3200" dirty="0" err="1" smtClean="0"/>
              <a:t>mJ</a:t>
            </a:r>
            <a:r>
              <a:rPr lang="en-US" sz="3200" dirty="0" smtClean="0"/>
              <a:t>/cm</a:t>
            </a:r>
            <a:r>
              <a:rPr lang="en-US" sz="3200" baseline="30000" dirty="0" smtClean="0"/>
              <a:t>2</a:t>
            </a:r>
            <a:r>
              <a:rPr lang="en-US" sz="3200" dirty="0"/>
              <a:t>                               </a:t>
            </a:r>
            <a:r>
              <a:rPr lang="en-US" sz="3200" dirty="0" smtClean="0"/>
              <a:t>0.25 </a:t>
            </a:r>
            <a:r>
              <a:rPr lang="en-US" sz="3200" dirty="0" err="1" smtClean="0"/>
              <a:t>mJ</a:t>
            </a:r>
            <a:r>
              <a:rPr lang="en-US" sz="3200" dirty="0" smtClean="0"/>
              <a:t>/cm</a:t>
            </a:r>
            <a:r>
              <a:rPr lang="en-US" sz="3200" baseline="30000" dirty="0" smtClean="0"/>
              <a:t>2</a:t>
            </a:r>
            <a:endParaRPr lang="en-US" sz="3200" baseline="30000" dirty="0"/>
          </a:p>
        </p:txBody>
      </p:sp>
      <p:pic>
        <p:nvPicPr>
          <p:cNvPr id="6" name="Picture 12" descr="D:\ddominko\postdoc\Scientific\Experiments\trica\2016-11-16 3pulse t12 scan\t12 scan at 40 mW\Matlab\ExtractedParameters_\FFT\-Peaks--+FFTtracept.-labels3D.png"/>
          <p:cNvPicPr>
            <a:picLocks noChangeAspect="1" noChangeArrowheads="1"/>
          </p:cNvPicPr>
          <p:nvPr/>
        </p:nvPicPr>
        <p:blipFill rotWithShape="1">
          <a:blip r:embed="rId4" cstate="print"/>
          <a:srcRect l="9509" t="6394" r="6371" b="12761"/>
          <a:stretch/>
        </p:blipFill>
        <p:spPr bwMode="auto">
          <a:xfrm>
            <a:off x="9191" y="2817341"/>
            <a:ext cx="4679993" cy="3373396"/>
          </a:xfrm>
          <a:prstGeom prst="rect">
            <a:avLst/>
          </a:prstGeom>
          <a:noFill/>
        </p:spPr>
      </p:pic>
      <p:pic>
        <p:nvPicPr>
          <p:cNvPr id="7" name="Picture 8" descr="D:\ddominko\postdoc\Scientific\Experiments\trica\2017-01-20 t12 and P-scan\05mW\Matlab\ExtractedParameters_\FFT\-Peaks--FFTtrace-NoCrossespt.-labels3D.png"/>
          <p:cNvPicPr>
            <a:picLocks noChangeAspect="1" noChangeArrowheads="1"/>
          </p:cNvPicPr>
          <p:nvPr/>
        </p:nvPicPr>
        <p:blipFill rotWithShape="1">
          <a:blip r:embed="rId5" cstate="print"/>
          <a:srcRect l="12386" t="6589" r="8290" b="14001"/>
          <a:stretch/>
        </p:blipFill>
        <p:spPr bwMode="auto">
          <a:xfrm>
            <a:off x="4651053" y="2817340"/>
            <a:ext cx="4492947" cy="3373395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18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1" y="1232682"/>
            <a:ext cx="7314286" cy="5485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(NbSe</a:t>
            </a:r>
            <a:r>
              <a:rPr lang="en-US" sz="3600" baseline="-25000" dirty="0" smtClean="0"/>
              <a:t>4</a:t>
            </a:r>
            <a:r>
              <a:rPr lang="en-US" sz="3600" dirty="0" smtClean="0"/>
              <a:t>)</a:t>
            </a:r>
            <a:r>
              <a:rPr lang="en-US" sz="3600" baseline="-25000" dirty="0" smtClean="0"/>
              <a:t>3</a:t>
            </a:r>
            <a:r>
              <a:rPr lang="en-US" sz="3600" dirty="0"/>
              <a:t>I – </a:t>
            </a:r>
            <a:r>
              <a:rPr lang="en-US" sz="3600" dirty="0" smtClean="0"/>
              <a:t>3 pulse experiments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287481" y="1461176"/>
            <a:ext cx="1738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 </a:t>
            </a:r>
            <a:r>
              <a:rPr lang="en-US" sz="3200" dirty="0" err="1" smtClean="0"/>
              <a:t>mJ</a:t>
            </a:r>
            <a:r>
              <a:rPr lang="en-US" sz="3200" dirty="0" smtClean="0"/>
              <a:t>/cm</a:t>
            </a:r>
            <a:r>
              <a:rPr lang="en-US" sz="3200" baseline="30000" dirty="0" smtClean="0"/>
              <a:t>2</a:t>
            </a:r>
            <a:endParaRPr lang="en-US" sz="3200" baseline="30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184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Kolektivna stanja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54" y="1927606"/>
            <a:ext cx="7292882" cy="3038094"/>
          </a:xfrm>
        </p:spPr>
        <p:txBody>
          <a:bodyPr>
            <a:noAutofit/>
          </a:bodyPr>
          <a:lstStyle/>
          <a:p>
            <a:r>
              <a:rPr lang="hr-HR" sz="2400" dirty="0" smtClean="0"/>
              <a:t>Obično modulirane strukture/</a:t>
            </a:r>
            <a:r>
              <a:rPr lang="en-US" sz="2400" dirty="0" err="1" smtClean="0"/>
              <a:t>superstru</a:t>
            </a:r>
            <a:r>
              <a:rPr lang="hr-HR" sz="2400" dirty="0" err="1" smtClean="0"/>
              <a:t>kture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hr-HR" sz="2400" dirty="0" smtClean="0"/>
          </a:p>
          <a:p>
            <a:r>
              <a:rPr lang="hr-HR" sz="2400" dirty="0" smtClean="0"/>
              <a:t>Niska </a:t>
            </a:r>
            <a:r>
              <a:rPr lang="hr-HR" sz="2400" dirty="0" err="1" smtClean="0"/>
              <a:t>dimenzionalnost</a:t>
            </a:r>
            <a:r>
              <a:rPr lang="hr-HR" sz="2400" dirty="0" smtClean="0"/>
              <a:t> </a:t>
            </a:r>
            <a:endParaRPr lang="en-US" sz="2400" dirty="0"/>
          </a:p>
        </p:txBody>
      </p:sp>
      <p:sp>
        <p:nvSpPr>
          <p:cNvPr id="215" name="Rectangle 214"/>
          <p:cNvSpPr/>
          <p:nvPr/>
        </p:nvSpPr>
        <p:spPr>
          <a:xfrm>
            <a:off x="5267526" y="3732166"/>
            <a:ext cx="33026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de-DE" sz="2000" i="1" dirty="0">
                <a:cs typeface="Times New Roman" panose="02020603050405020304" pitchFamily="18" charset="0"/>
              </a:rPr>
              <a:t>α</a:t>
            </a:r>
            <a:r>
              <a:rPr lang="hr-HR" altLang="de-DE" sz="2000" dirty="0">
                <a:latin typeface="Rockwell" panose="02060603020205020403" pitchFamily="18" charset="0"/>
              </a:rPr>
              <a:t>‑(BEDT-TTF)</a:t>
            </a:r>
            <a:r>
              <a:rPr lang="hr-HR" altLang="de-DE" sz="2000" baseline="-25000" dirty="0">
                <a:latin typeface="Rockwell" panose="02060603020205020403" pitchFamily="18" charset="0"/>
              </a:rPr>
              <a:t>2</a:t>
            </a:r>
            <a:r>
              <a:rPr lang="hr-HR" altLang="de-DE" sz="2000" dirty="0">
                <a:latin typeface="Rockwell" panose="02060603020205020403" pitchFamily="18" charset="0"/>
              </a:rPr>
              <a:t>I</a:t>
            </a:r>
            <a:r>
              <a:rPr lang="hr-HR" altLang="de-DE" sz="2000" baseline="-25000" dirty="0">
                <a:latin typeface="Rockwell" panose="02060603020205020403" pitchFamily="18" charset="0"/>
              </a:rPr>
              <a:t>3</a:t>
            </a:r>
            <a:r>
              <a:rPr lang="en-US" altLang="de-DE" sz="2000" baseline="-25000" dirty="0">
                <a:latin typeface="Rockwell" panose="02060603020205020403" pitchFamily="18" charset="0"/>
              </a:rPr>
              <a:t>  </a:t>
            </a:r>
          </a:p>
          <a:p>
            <a:r>
              <a:rPr lang="en-US" altLang="de-DE" sz="1600" dirty="0" smtClean="0">
                <a:solidFill>
                  <a:schemeClr val="accent2">
                    <a:lumMod val="75000"/>
                  </a:schemeClr>
                </a:solidFill>
                <a:latin typeface="Rockwell" panose="02060603020205020403" pitchFamily="18" charset="0"/>
                <a:hlinkClick r:id="rId4" action="ppaction://hlinkfile"/>
              </a:rPr>
              <a:t>T. </a:t>
            </a:r>
            <a:r>
              <a:rPr lang="en-US" altLang="de-DE" sz="1600" dirty="0" err="1" smtClean="0">
                <a:solidFill>
                  <a:schemeClr val="accent2">
                    <a:lumMod val="75000"/>
                  </a:schemeClr>
                </a:solidFill>
                <a:latin typeface="Rockwell" panose="02060603020205020403" pitchFamily="18" charset="0"/>
                <a:hlinkClick r:id="rId4" action="ppaction://hlinkfile"/>
              </a:rPr>
              <a:t>Ivek</a:t>
            </a:r>
            <a:r>
              <a:rPr lang="en-US" altLang="de-DE" sz="1600" dirty="0" smtClean="0">
                <a:solidFill>
                  <a:schemeClr val="accent2">
                    <a:lumMod val="75000"/>
                  </a:schemeClr>
                </a:solidFill>
                <a:latin typeface="Rockwell" panose="02060603020205020403" pitchFamily="18" charset="0"/>
                <a:hlinkClick r:id="rId4" action="ppaction://hlinkfile"/>
              </a:rPr>
              <a:t> </a:t>
            </a:r>
            <a:r>
              <a:rPr lang="en-US" altLang="de-DE" sz="1600" dirty="0">
                <a:solidFill>
                  <a:schemeClr val="accent2">
                    <a:lumMod val="75000"/>
                  </a:schemeClr>
                </a:solidFill>
                <a:latin typeface="Rockwell" panose="02060603020205020403" pitchFamily="18" charset="0"/>
                <a:hlinkClick r:id="rId4" action="ppaction://hlinkfile"/>
              </a:rPr>
              <a:t>et al, </a:t>
            </a:r>
            <a:r>
              <a:rPr lang="de-DE" sz="1600" dirty="0">
                <a:solidFill>
                  <a:schemeClr val="accent2">
                    <a:lumMod val="75000"/>
                  </a:schemeClr>
                </a:solidFill>
                <a:hlinkClick r:id="rId4" action="ppaction://hlinkfile"/>
              </a:rPr>
              <a:t>PRL 104, 206406 (2010)</a:t>
            </a:r>
            <a:endParaRPr lang="de-DE" sz="1600" dirty="0">
              <a:solidFill>
                <a:schemeClr val="accent2">
                  <a:lumMod val="75000"/>
                </a:schemeClr>
              </a:solidFill>
              <a:latin typeface="Rockwell" panose="02060603020205020403" pitchFamily="18" charset="0"/>
            </a:endParaRPr>
          </a:p>
        </p:txBody>
      </p:sp>
      <p:pic>
        <p:nvPicPr>
          <p:cNvPr id="219" name="Picture 2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9183" y="2521203"/>
            <a:ext cx="2070066" cy="121620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7190633" y="3195992"/>
            <a:ext cx="364331" cy="7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7162057" y="2831661"/>
            <a:ext cx="382191" cy="107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492814" y="2681731"/>
            <a:ext cx="764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~0.8e</a:t>
            </a:r>
            <a:endParaRPr lang="de-DE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492813" y="3036865"/>
            <a:ext cx="764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~</a:t>
            </a:r>
            <a:r>
              <a:rPr lang="en-US" sz="2000" dirty="0" smtClean="0"/>
              <a:t>0.3e</a:t>
            </a:r>
            <a:endParaRPr lang="de-DE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067" y="2817376"/>
            <a:ext cx="3462828" cy="713294"/>
          </a:xfrm>
          <a:prstGeom prst="rect">
            <a:avLst/>
          </a:prstGeom>
        </p:spPr>
      </p:pic>
      <p:sp>
        <p:nvSpPr>
          <p:cNvPr id="24" name="Rechteck 28"/>
          <p:cNvSpPr/>
          <p:nvPr/>
        </p:nvSpPr>
        <p:spPr>
          <a:xfrm>
            <a:off x="502372" y="6486832"/>
            <a:ext cx="362696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500" dirty="0" err="1">
                <a:latin typeface="Lucida Sans" pitchFamily="34" charset="0"/>
              </a:rPr>
              <a:t>Lindhard</a:t>
            </a:r>
            <a:r>
              <a:rPr lang="de-DE" sz="1500" dirty="0">
                <a:latin typeface="Lucida Sans" pitchFamily="34" charset="0"/>
              </a:rPr>
              <a:t> </a:t>
            </a:r>
            <a:r>
              <a:rPr lang="de-DE" sz="1500" dirty="0" err="1">
                <a:latin typeface="Lucida Sans" pitchFamily="34" charset="0"/>
              </a:rPr>
              <a:t>response</a:t>
            </a:r>
            <a:r>
              <a:rPr lang="de-DE" sz="1500" dirty="0">
                <a:latin typeface="Lucida Sans" pitchFamily="34" charset="0"/>
              </a:rPr>
              <a:t> </a:t>
            </a:r>
            <a:r>
              <a:rPr lang="de-DE" sz="1500" dirty="0" err="1">
                <a:latin typeface="Lucida Sans" pitchFamily="34" charset="0"/>
              </a:rPr>
              <a:t>function</a:t>
            </a:r>
            <a:r>
              <a:rPr lang="de-DE" sz="1500" dirty="0">
                <a:latin typeface="Lucida Sans" pitchFamily="34" charset="0"/>
              </a:rPr>
              <a:t> at 0K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-46385" y="5024900"/>
            <a:ext cx="4583280" cy="1447367"/>
            <a:chOff x="5120527" y="4608526"/>
            <a:chExt cx="6111040" cy="1929822"/>
          </a:xfrm>
        </p:grpSpPr>
        <p:sp>
          <p:nvSpPr>
            <p:cNvPr id="26" name="Rectangle 32"/>
            <p:cNvSpPr>
              <a:spLocks noChangeArrowheads="1"/>
            </p:cNvSpPr>
            <p:nvPr/>
          </p:nvSpPr>
          <p:spPr bwMode="auto">
            <a:xfrm>
              <a:off x="7606616" y="4644255"/>
              <a:ext cx="1522688" cy="1582256"/>
            </a:xfrm>
            <a:prstGeom prst="rect">
              <a:avLst/>
            </a:prstGeom>
            <a:noFill/>
            <a:ln w="11113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27" name="Line 33"/>
            <p:cNvSpPr>
              <a:spLocks noChangeShapeType="1"/>
            </p:cNvSpPr>
            <p:nvPr/>
          </p:nvSpPr>
          <p:spPr bwMode="auto">
            <a:xfrm>
              <a:off x="7606616" y="6226511"/>
              <a:ext cx="152268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28" name="Line 34"/>
            <p:cNvSpPr>
              <a:spLocks noChangeShapeType="1"/>
            </p:cNvSpPr>
            <p:nvPr/>
          </p:nvSpPr>
          <p:spPr bwMode="auto">
            <a:xfrm flipV="1">
              <a:off x="7606616" y="4644255"/>
              <a:ext cx="0" cy="15822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29" name="Line 35"/>
            <p:cNvSpPr>
              <a:spLocks noChangeShapeType="1"/>
            </p:cNvSpPr>
            <p:nvPr/>
          </p:nvSpPr>
          <p:spPr bwMode="auto">
            <a:xfrm flipV="1">
              <a:off x="7606616" y="6203177"/>
              <a:ext cx="0" cy="2333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30" name="Line 37"/>
            <p:cNvSpPr>
              <a:spLocks noChangeShapeType="1"/>
            </p:cNvSpPr>
            <p:nvPr/>
          </p:nvSpPr>
          <p:spPr bwMode="auto">
            <a:xfrm flipV="1">
              <a:off x="8366467" y="6203177"/>
              <a:ext cx="0" cy="2333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31" name="Line 39"/>
            <p:cNvSpPr>
              <a:spLocks noChangeShapeType="1"/>
            </p:cNvSpPr>
            <p:nvPr/>
          </p:nvSpPr>
          <p:spPr bwMode="auto">
            <a:xfrm>
              <a:off x="7606616" y="6226511"/>
              <a:ext cx="1268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32" name="Line 41"/>
            <p:cNvSpPr>
              <a:spLocks noChangeShapeType="1"/>
            </p:cNvSpPr>
            <p:nvPr/>
          </p:nvSpPr>
          <p:spPr bwMode="auto">
            <a:xfrm>
              <a:off x="7606616" y="5829835"/>
              <a:ext cx="1268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33" name="Line 43"/>
            <p:cNvSpPr>
              <a:spLocks noChangeShapeType="1"/>
            </p:cNvSpPr>
            <p:nvPr/>
          </p:nvSpPr>
          <p:spPr bwMode="auto">
            <a:xfrm>
              <a:off x="7606616" y="5433160"/>
              <a:ext cx="1268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34" name="Line 45"/>
            <p:cNvSpPr>
              <a:spLocks noChangeShapeType="1"/>
            </p:cNvSpPr>
            <p:nvPr/>
          </p:nvSpPr>
          <p:spPr bwMode="auto">
            <a:xfrm>
              <a:off x="7606616" y="5036485"/>
              <a:ext cx="1268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35" name="Line 47"/>
            <p:cNvSpPr>
              <a:spLocks noChangeShapeType="1"/>
            </p:cNvSpPr>
            <p:nvPr/>
          </p:nvSpPr>
          <p:spPr bwMode="auto">
            <a:xfrm>
              <a:off x="7606616" y="4644255"/>
              <a:ext cx="1268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36" name="Freeform 49"/>
            <p:cNvSpPr>
              <a:spLocks/>
            </p:cNvSpPr>
            <p:nvPr/>
          </p:nvSpPr>
          <p:spPr bwMode="auto">
            <a:xfrm>
              <a:off x="7606616" y="5829835"/>
              <a:ext cx="331409" cy="0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7" y="0"/>
                </a:cxn>
                <a:cxn ang="0">
                  <a:pos x="28" y="0"/>
                </a:cxn>
                <a:cxn ang="0">
                  <a:pos x="38" y="0"/>
                </a:cxn>
                <a:cxn ang="0">
                  <a:pos x="49" y="0"/>
                </a:cxn>
                <a:cxn ang="0">
                  <a:pos x="59" y="0"/>
                </a:cxn>
                <a:cxn ang="0">
                  <a:pos x="70" y="0"/>
                </a:cxn>
                <a:cxn ang="0">
                  <a:pos x="80" y="0"/>
                </a:cxn>
                <a:cxn ang="0">
                  <a:pos x="91" y="0"/>
                </a:cxn>
                <a:cxn ang="0">
                  <a:pos x="101" y="0"/>
                </a:cxn>
                <a:cxn ang="0">
                  <a:pos x="112" y="0"/>
                </a:cxn>
                <a:cxn ang="0">
                  <a:pos x="122" y="0"/>
                </a:cxn>
                <a:cxn ang="0">
                  <a:pos x="133" y="0"/>
                </a:cxn>
                <a:cxn ang="0">
                  <a:pos x="143" y="0"/>
                </a:cxn>
                <a:cxn ang="0">
                  <a:pos x="154" y="0"/>
                </a:cxn>
                <a:cxn ang="0">
                  <a:pos x="164" y="0"/>
                </a:cxn>
                <a:cxn ang="0">
                  <a:pos x="175" y="0"/>
                </a:cxn>
                <a:cxn ang="0">
                  <a:pos x="185" y="0"/>
                </a:cxn>
                <a:cxn ang="0">
                  <a:pos x="196" y="0"/>
                </a:cxn>
                <a:cxn ang="0">
                  <a:pos x="206" y="0"/>
                </a:cxn>
                <a:cxn ang="0">
                  <a:pos x="217" y="0"/>
                </a:cxn>
                <a:cxn ang="0">
                  <a:pos x="227" y="0"/>
                </a:cxn>
                <a:cxn ang="0">
                  <a:pos x="238" y="0"/>
                </a:cxn>
                <a:cxn ang="0">
                  <a:pos x="248" y="0"/>
                </a:cxn>
                <a:cxn ang="0">
                  <a:pos x="259" y="0"/>
                </a:cxn>
                <a:cxn ang="0">
                  <a:pos x="269" y="0"/>
                </a:cxn>
                <a:cxn ang="0">
                  <a:pos x="280" y="0"/>
                </a:cxn>
                <a:cxn ang="0">
                  <a:pos x="290" y="0"/>
                </a:cxn>
                <a:cxn ang="0">
                  <a:pos x="301" y="0"/>
                </a:cxn>
                <a:cxn ang="0">
                  <a:pos x="311" y="0"/>
                </a:cxn>
                <a:cxn ang="0">
                  <a:pos x="322" y="0"/>
                </a:cxn>
                <a:cxn ang="0">
                  <a:pos x="332" y="0"/>
                </a:cxn>
                <a:cxn ang="0">
                  <a:pos x="343" y="0"/>
                </a:cxn>
                <a:cxn ang="0">
                  <a:pos x="353" y="0"/>
                </a:cxn>
                <a:cxn ang="0">
                  <a:pos x="364" y="0"/>
                </a:cxn>
                <a:cxn ang="0">
                  <a:pos x="374" y="0"/>
                </a:cxn>
                <a:cxn ang="0">
                  <a:pos x="385" y="0"/>
                </a:cxn>
                <a:cxn ang="0">
                  <a:pos x="395" y="0"/>
                </a:cxn>
                <a:cxn ang="0">
                  <a:pos x="406" y="0"/>
                </a:cxn>
                <a:cxn ang="0">
                  <a:pos x="416" y="0"/>
                </a:cxn>
                <a:cxn ang="0">
                  <a:pos x="427" y="0"/>
                </a:cxn>
                <a:cxn ang="0">
                  <a:pos x="437" y="0"/>
                </a:cxn>
              </a:cxnLst>
              <a:rect l="0" t="0" r="r" b="b"/>
              <a:pathLst>
                <a:path w="444">
                  <a:moveTo>
                    <a:pt x="0" y="0"/>
                  </a:moveTo>
                  <a:lnTo>
                    <a:pt x="3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5" y="0"/>
                  </a:lnTo>
                  <a:lnTo>
                    <a:pt x="38" y="0"/>
                  </a:lnTo>
                  <a:lnTo>
                    <a:pt x="42" y="0"/>
                  </a:lnTo>
                  <a:lnTo>
                    <a:pt x="45" y="0"/>
                  </a:lnTo>
                  <a:lnTo>
                    <a:pt x="49" y="0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59" y="0"/>
                  </a:lnTo>
                  <a:lnTo>
                    <a:pt x="63" y="0"/>
                  </a:lnTo>
                  <a:lnTo>
                    <a:pt x="66" y="0"/>
                  </a:lnTo>
                  <a:lnTo>
                    <a:pt x="70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80" y="0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91" y="0"/>
                  </a:lnTo>
                  <a:lnTo>
                    <a:pt x="94" y="0"/>
                  </a:lnTo>
                  <a:lnTo>
                    <a:pt x="98" y="0"/>
                  </a:lnTo>
                  <a:lnTo>
                    <a:pt x="101" y="0"/>
                  </a:lnTo>
                  <a:lnTo>
                    <a:pt x="105" y="0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5" y="0"/>
                  </a:lnTo>
                  <a:lnTo>
                    <a:pt x="119" y="0"/>
                  </a:lnTo>
                  <a:lnTo>
                    <a:pt x="122" y="0"/>
                  </a:lnTo>
                  <a:lnTo>
                    <a:pt x="126" y="0"/>
                  </a:lnTo>
                  <a:lnTo>
                    <a:pt x="129" y="0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0" y="0"/>
                  </a:lnTo>
                  <a:lnTo>
                    <a:pt x="143" y="0"/>
                  </a:lnTo>
                  <a:lnTo>
                    <a:pt x="147" y="0"/>
                  </a:lnTo>
                  <a:lnTo>
                    <a:pt x="150" y="0"/>
                  </a:lnTo>
                  <a:lnTo>
                    <a:pt x="154" y="0"/>
                  </a:lnTo>
                  <a:lnTo>
                    <a:pt x="157" y="0"/>
                  </a:lnTo>
                  <a:lnTo>
                    <a:pt x="161" y="0"/>
                  </a:lnTo>
                  <a:lnTo>
                    <a:pt x="164" y="0"/>
                  </a:lnTo>
                  <a:lnTo>
                    <a:pt x="168" y="0"/>
                  </a:lnTo>
                  <a:lnTo>
                    <a:pt x="171" y="0"/>
                  </a:lnTo>
                  <a:lnTo>
                    <a:pt x="175" y="0"/>
                  </a:lnTo>
                  <a:lnTo>
                    <a:pt x="178" y="0"/>
                  </a:lnTo>
                  <a:lnTo>
                    <a:pt x="182" y="0"/>
                  </a:lnTo>
                  <a:lnTo>
                    <a:pt x="185" y="0"/>
                  </a:lnTo>
                  <a:lnTo>
                    <a:pt x="189" y="0"/>
                  </a:lnTo>
                  <a:lnTo>
                    <a:pt x="192" y="0"/>
                  </a:lnTo>
                  <a:lnTo>
                    <a:pt x="196" y="0"/>
                  </a:lnTo>
                  <a:lnTo>
                    <a:pt x="199" y="0"/>
                  </a:lnTo>
                  <a:lnTo>
                    <a:pt x="203" y="0"/>
                  </a:lnTo>
                  <a:lnTo>
                    <a:pt x="206" y="0"/>
                  </a:lnTo>
                  <a:lnTo>
                    <a:pt x="210" y="0"/>
                  </a:lnTo>
                  <a:lnTo>
                    <a:pt x="213" y="0"/>
                  </a:lnTo>
                  <a:lnTo>
                    <a:pt x="217" y="0"/>
                  </a:lnTo>
                  <a:lnTo>
                    <a:pt x="220" y="0"/>
                  </a:lnTo>
                  <a:lnTo>
                    <a:pt x="224" y="0"/>
                  </a:lnTo>
                  <a:lnTo>
                    <a:pt x="227" y="0"/>
                  </a:lnTo>
                  <a:lnTo>
                    <a:pt x="231" y="0"/>
                  </a:lnTo>
                  <a:lnTo>
                    <a:pt x="234" y="0"/>
                  </a:lnTo>
                  <a:lnTo>
                    <a:pt x="238" y="0"/>
                  </a:lnTo>
                  <a:lnTo>
                    <a:pt x="241" y="0"/>
                  </a:lnTo>
                  <a:lnTo>
                    <a:pt x="245" y="0"/>
                  </a:lnTo>
                  <a:lnTo>
                    <a:pt x="248" y="0"/>
                  </a:lnTo>
                  <a:lnTo>
                    <a:pt x="252" y="0"/>
                  </a:lnTo>
                  <a:lnTo>
                    <a:pt x="255" y="0"/>
                  </a:lnTo>
                  <a:lnTo>
                    <a:pt x="259" y="0"/>
                  </a:lnTo>
                  <a:lnTo>
                    <a:pt x="262" y="0"/>
                  </a:lnTo>
                  <a:lnTo>
                    <a:pt x="266" y="0"/>
                  </a:lnTo>
                  <a:lnTo>
                    <a:pt x="269" y="0"/>
                  </a:lnTo>
                  <a:lnTo>
                    <a:pt x="273" y="0"/>
                  </a:lnTo>
                  <a:lnTo>
                    <a:pt x="276" y="0"/>
                  </a:lnTo>
                  <a:lnTo>
                    <a:pt x="280" y="0"/>
                  </a:lnTo>
                  <a:lnTo>
                    <a:pt x="283" y="0"/>
                  </a:lnTo>
                  <a:lnTo>
                    <a:pt x="287" y="0"/>
                  </a:lnTo>
                  <a:lnTo>
                    <a:pt x="290" y="0"/>
                  </a:lnTo>
                  <a:lnTo>
                    <a:pt x="294" y="0"/>
                  </a:lnTo>
                  <a:lnTo>
                    <a:pt x="297" y="0"/>
                  </a:lnTo>
                  <a:lnTo>
                    <a:pt x="301" y="0"/>
                  </a:lnTo>
                  <a:lnTo>
                    <a:pt x="304" y="0"/>
                  </a:lnTo>
                  <a:lnTo>
                    <a:pt x="308" y="0"/>
                  </a:lnTo>
                  <a:lnTo>
                    <a:pt x="311" y="0"/>
                  </a:lnTo>
                  <a:lnTo>
                    <a:pt x="315" y="0"/>
                  </a:lnTo>
                  <a:lnTo>
                    <a:pt x="318" y="0"/>
                  </a:lnTo>
                  <a:lnTo>
                    <a:pt x="322" y="0"/>
                  </a:lnTo>
                  <a:lnTo>
                    <a:pt x="325" y="0"/>
                  </a:lnTo>
                  <a:lnTo>
                    <a:pt x="329" y="0"/>
                  </a:lnTo>
                  <a:lnTo>
                    <a:pt x="332" y="0"/>
                  </a:lnTo>
                  <a:lnTo>
                    <a:pt x="336" y="0"/>
                  </a:lnTo>
                  <a:lnTo>
                    <a:pt x="339" y="0"/>
                  </a:lnTo>
                  <a:lnTo>
                    <a:pt x="343" y="0"/>
                  </a:lnTo>
                  <a:lnTo>
                    <a:pt x="346" y="0"/>
                  </a:lnTo>
                  <a:lnTo>
                    <a:pt x="350" y="0"/>
                  </a:lnTo>
                  <a:lnTo>
                    <a:pt x="353" y="0"/>
                  </a:lnTo>
                  <a:lnTo>
                    <a:pt x="357" y="0"/>
                  </a:lnTo>
                  <a:lnTo>
                    <a:pt x="360" y="0"/>
                  </a:lnTo>
                  <a:lnTo>
                    <a:pt x="364" y="0"/>
                  </a:lnTo>
                  <a:lnTo>
                    <a:pt x="367" y="0"/>
                  </a:lnTo>
                  <a:lnTo>
                    <a:pt x="371" y="0"/>
                  </a:lnTo>
                  <a:lnTo>
                    <a:pt x="374" y="0"/>
                  </a:lnTo>
                  <a:lnTo>
                    <a:pt x="378" y="0"/>
                  </a:lnTo>
                  <a:lnTo>
                    <a:pt x="381" y="0"/>
                  </a:lnTo>
                  <a:lnTo>
                    <a:pt x="385" y="0"/>
                  </a:lnTo>
                  <a:lnTo>
                    <a:pt x="388" y="0"/>
                  </a:lnTo>
                  <a:lnTo>
                    <a:pt x="392" y="0"/>
                  </a:lnTo>
                  <a:lnTo>
                    <a:pt x="395" y="0"/>
                  </a:lnTo>
                  <a:lnTo>
                    <a:pt x="399" y="0"/>
                  </a:lnTo>
                  <a:lnTo>
                    <a:pt x="402" y="0"/>
                  </a:lnTo>
                  <a:lnTo>
                    <a:pt x="406" y="0"/>
                  </a:lnTo>
                  <a:lnTo>
                    <a:pt x="409" y="0"/>
                  </a:lnTo>
                  <a:lnTo>
                    <a:pt x="413" y="0"/>
                  </a:lnTo>
                  <a:lnTo>
                    <a:pt x="416" y="0"/>
                  </a:lnTo>
                  <a:lnTo>
                    <a:pt x="420" y="0"/>
                  </a:lnTo>
                  <a:lnTo>
                    <a:pt x="423" y="0"/>
                  </a:lnTo>
                  <a:lnTo>
                    <a:pt x="427" y="0"/>
                  </a:lnTo>
                  <a:lnTo>
                    <a:pt x="430" y="0"/>
                  </a:lnTo>
                  <a:lnTo>
                    <a:pt x="434" y="0"/>
                  </a:lnTo>
                  <a:lnTo>
                    <a:pt x="437" y="0"/>
                  </a:lnTo>
                  <a:lnTo>
                    <a:pt x="441" y="0"/>
                  </a:lnTo>
                  <a:lnTo>
                    <a:pt x="444" y="0"/>
                  </a:lnTo>
                </a:path>
              </a:pathLst>
            </a:custGeom>
            <a:noFill/>
            <a:ln w="11113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37" name="Freeform 50"/>
            <p:cNvSpPr>
              <a:spLocks/>
            </p:cNvSpPr>
            <p:nvPr/>
          </p:nvSpPr>
          <p:spPr bwMode="auto">
            <a:xfrm>
              <a:off x="7938025" y="5829835"/>
              <a:ext cx="332155" cy="0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8" y="0"/>
                </a:cxn>
                <a:cxn ang="0">
                  <a:pos x="28" y="0"/>
                </a:cxn>
                <a:cxn ang="0">
                  <a:pos x="39" y="0"/>
                </a:cxn>
                <a:cxn ang="0">
                  <a:pos x="49" y="0"/>
                </a:cxn>
                <a:cxn ang="0">
                  <a:pos x="60" y="0"/>
                </a:cxn>
                <a:cxn ang="0">
                  <a:pos x="70" y="0"/>
                </a:cxn>
                <a:cxn ang="0">
                  <a:pos x="81" y="0"/>
                </a:cxn>
                <a:cxn ang="0">
                  <a:pos x="91" y="0"/>
                </a:cxn>
                <a:cxn ang="0">
                  <a:pos x="102" y="0"/>
                </a:cxn>
                <a:cxn ang="0">
                  <a:pos x="112" y="0"/>
                </a:cxn>
                <a:cxn ang="0">
                  <a:pos x="123" y="0"/>
                </a:cxn>
                <a:cxn ang="0">
                  <a:pos x="133" y="0"/>
                </a:cxn>
                <a:cxn ang="0">
                  <a:pos x="144" y="0"/>
                </a:cxn>
                <a:cxn ang="0">
                  <a:pos x="154" y="0"/>
                </a:cxn>
                <a:cxn ang="0">
                  <a:pos x="165" y="0"/>
                </a:cxn>
                <a:cxn ang="0">
                  <a:pos x="175" y="0"/>
                </a:cxn>
                <a:cxn ang="0">
                  <a:pos x="186" y="0"/>
                </a:cxn>
                <a:cxn ang="0">
                  <a:pos x="196" y="0"/>
                </a:cxn>
                <a:cxn ang="0">
                  <a:pos x="207" y="0"/>
                </a:cxn>
                <a:cxn ang="0">
                  <a:pos x="217" y="0"/>
                </a:cxn>
                <a:cxn ang="0">
                  <a:pos x="228" y="0"/>
                </a:cxn>
                <a:cxn ang="0">
                  <a:pos x="238" y="0"/>
                </a:cxn>
                <a:cxn ang="0">
                  <a:pos x="249" y="0"/>
                </a:cxn>
                <a:cxn ang="0">
                  <a:pos x="259" y="0"/>
                </a:cxn>
                <a:cxn ang="0">
                  <a:pos x="270" y="0"/>
                </a:cxn>
                <a:cxn ang="0">
                  <a:pos x="280" y="0"/>
                </a:cxn>
                <a:cxn ang="0">
                  <a:pos x="291" y="0"/>
                </a:cxn>
                <a:cxn ang="0">
                  <a:pos x="301" y="0"/>
                </a:cxn>
                <a:cxn ang="0">
                  <a:pos x="312" y="0"/>
                </a:cxn>
                <a:cxn ang="0">
                  <a:pos x="322" y="0"/>
                </a:cxn>
                <a:cxn ang="0">
                  <a:pos x="333" y="0"/>
                </a:cxn>
                <a:cxn ang="0">
                  <a:pos x="343" y="0"/>
                </a:cxn>
                <a:cxn ang="0">
                  <a:pos x="354" y="0"/>
                </a:cxn>
                <a:cxn ang="0">
                  <a:pos x="364" y="0"/>
                </a:cxn>
                <a:cxn ang="0">
                  <a:pos x="375" y="0"/>
                </a:cxn>
                <a:cxn ang="0">
                  <a:pos x="385" y="0"/>
                </a:cxn>
                <a:cxn ang="0">
                  <a:pos x="396" y="0"/>
                </a:cxn>
                <a:cxn ang="0">
                  <a:pos x="406" y="0"/>
                </a:cxn>
                <a:cxn ang="0">
                  <a:pos x="417" y="0"/>
                </a:cxn>
                <a:cxn ang="0">
                  <a:pos x="427" y="0"/>
                </a:cxn>
                <a:cxn ang="0">
                  <a:pos x="438" y="0"/>
                </a:cxn>
              </a:cxnLst>
              <a:rect l="0" t="0" r="r" b="b"/>
              <a:pathLst>
                <a:path w="445">
                  <a:moveTo>
                    <a:pt x="0" y="0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5" y="0"/>
                  </a:lnTo>
                  <a:lnTo>
                    <a:pt x="39" y="0"/>
                  </a:lnTo>
                  <a:lnTo>
                    <a:pt x="42" y="0"/>
                  </a:lnTo>
                  <a:lnTo>
                    <a:pt x="46" y="0"/>
                  </a:lnTo>
                  <a:lnTo>
                    <a:pt x="49" y="0"/>
                  </a:lnTo>
                  <a:lnTo>
                    <a:pt x="53" y="0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3" y="0"/>
                  </a:lnTo>
                  <a:lnTo>
                    <a:pt x="67" y="0"/>
                  </a:lnTo>
                  <a:lnTo>
                    <a:pt x="70" y="0"/>
                  </a:lnTo>
                  <a:lnTo>
                    <a:pt x="74" y="0"/>
                  </a:lnTo>
                  <a:lnTo>
                    <a:pt x="77" y="0"/>
                  </a:lnTo>
                  <a:lnTo>
                    <a:pt x="81" y="0"/>
                  </a:lnTo>
                  <a:lnTo>
                    <a:pt x="84" y="0"/>
                  </a:lnTo>
                  <a:lnTo>
                    <a:pt x="88" y="0"/>
                  </a:lnTo>
                  <a:lnTo>
                    <a:pt x="91" y="0"/>
                  </a:lnTo>
                  <a:lnTo>
                    <a:pt x="95" y="0"/>
                  </a:lnTo>
                  <a:lnTo>
                    <a:pt x="98" y="0"/>
                  </a:lnTo>
                  <a:lnTo>
                    <a:pt x="102" y="0"/>
                  </a:lnTo>
                  <a:lnTo>
                    <a:pt x="105" y="0"/>
                  </a:lnTo>
                  <a:lnTo>
                    <a:pt x="109" y="0"/>
                  </a:lnTo>
                  <a:lnTo>
                    <a:pt x="112" y="0"/>
                  </a:lnTo>
                  <a:lnTo>
                    <a:pt x="116" y="0"/>
                  </a:lnTo>
                  <a:lnTo>
                    <a:pt x="119" y="0"/>
                  </a:lnTo>
                  <a:lnTo>
                    <a:pt x="123" y="0"/>
                  </a:lnTo>
                  <a:lnTo>
                    <a:pt x="126" y="0"/>
                  </a:lnTo>
                  <a:lnTo>
                    <a:pt x="130" y="0"/>
                  </a:lnTo>
                  <a:lnTo>
                    <a:pt x="133" y="0"/>
                  </a:lnTo>
                  <a:lnTo>
                    <a:pt x="137" y="0"/>
                  </a:lnTo>
                  <a:lnTo>
                    <a:pt x="140" y="0"/>
                  </a:lnTo>
                  <a:lnTo>
                    <a:pt x="144" y="0"/>
                  </a:lnTo>
                  <a:lnTo>
                    <a:pt x="147" y="0"/>
                  </a:lnTo>
                  <a:lnTo>
                    <a:pt x="151" y="0"/>
                  </a:lnTo>
                  <a:lnTo>
                    <a:pt x="154" y="0"/>
                  </a:lnTo>
                  <a:lnTo>
                    <a:pt x="158" y="0"/>
                  </a:lnTo>
                  <a:lnTo>
                    <a:pt x="161" y="0"/>
                  </a:lnTo>
                  <a:lnTo>
                    <a:pt x="165" y="0"/>
                  </a:lnTo>
                  <a:lnTo>
                    <a:pt x="168" y="0"/>
                  </a:lnTo>
                  <a:lnTo>
                    <a:pt x="172" y="0"/>
                  </a:lnTo>
                  <a:lnTo>
                    <a:pt x="175" y="0"/>
                  </a:lnTo>
                  <a:lnTo>
                    <a:pt x="179" y="0"/>
                  </a:lnTo>
                  <a:lnTo>
                    <a:pt x="182" y="0"/>
                  </a:lnTo>
                  <a:lnTo>
                    <a:pt x="186" y="0"/>
                  </a:lnTo>
                  <a:lnTo>
                    <a:pt x="189" y="0"/>
                  </a:lnTo>
                  <a:lnTo>
                    <a:pt x="193" y="0"/>
                  </a:lnTo>
                  <a:lnTo>
                    <a:pt x="196" y="0"/>
                  </a:lnTo>
                  <a:lnTo>
                    <a:pt x="200" y="0"/>
                  </a:lnTo>
                  <a:lnTo>
                    <a:pt x="203" y="0"/>
                  </a:lnTo>
                  <a:lnTo>
                    <a:pt x="207" y="0"/>
                  </a:lnTo>
                  <a:lnTo>
                    <a:pt x="210" y="0"/>
                  </a:lnTo>
                  <a:lnTo>
                    <a:pt x="214" y="0"/>
                  </a:lnTo>
                  <a:lnTo>
                    <a:pt x="217" y="0"/>
                  </a:lnTo>
                  <a:lnTo>
                    <a:pt x="221" y="0"/>
                  </a:lnTo>
                  <a:lnTo>
                    <a:pt x="224" y="0"/>
                  </a:lnTo>
                  <a:lnTo>
                    <a:pt x="228" y="0"/>
                  </a:lnTo>
                  <a:lnTo>
                    <a:pt x="231" y="0"/>
                  </a:lnTo>
                  <a:lnTo>
                    <a:pt x="235" y="0"/>
                  </a:lnTo>
                  <a:lnTo>
                    <a:pt x="238" y="0"/>
                  </a:lnTo>
                  <a:lnTo>
                    <a:pt x="242" y="0"/>
                  </a:lnTo>
                  <a:lnTo>
                    <a:pt x="245" y="0"/>
                  </a:lnTo>
                  <a:lnTo>
                    <a:pt x="249" y="0"/>
                  </a:lnTo>
                  <a:lnTo>
                    <a:pt x="252" y="0"/>
                  </a:lnTo>
                  <a:lnTo>
                    <a:pt x="256" y="0"/>
                  </a:lnTo>
                  <a:lnTo>
                    <a:pt x="259" y="0"/>
                  </a:lnTo>
                  <a:lnTo>
                    <a:pt x="263" y="0"/>
                  </a:lnTo>
                  <a:lnTo>
                    <a:pt x="266" y="0"/>
                  </a:lnTo>
                  <a:lnTo>
                    <a:pt x="270" y="0"/>
                  </a:lnTo>
                  <a:lnTo>
                    <a:pt x="273" y="0"/>
                  </a:lnTo>
                  <a:lnTo>
                    <a:pt x="277" y="0"/>
                  </a:lnTo>
                  <a:lnTo>
                    <a:pt x="280" y="0"/>
                  </a:lnTo>
                  <a:lnTo>
                    <a:pt x="284" y="0"/>
                  </a:lnTo>
                  <a:lnTo>
                    <a:pt x="287" y="0"/>
                  </a:lnTo>
                  <a:lnTo>
                    <a:pt x="291" y="0"/>
                  </a:lnTo>
                  <a:lnTo>
                    <a:pt x="294" y="0"/>
                  </a:lnTo>
                  <a:lnTo>
                    <a:pt x="298" y="0"/>
                  </a:lnTo>
                  <a:lnTo>
                    <a:pt x="301" y="0"/>
                  </a:lnTo>
                  <a:lnTo>
                    <a:pt x="305" y="0"/>
                  </a:lnTo>
                  <a:lnTo>
                    <a:pt x="308" y="0"/>
                  </a:lnTo>
                  <a:lnTo>
                    <a:pt x="312" y="0"/>
                  </a:lnTo>
                  <a:lnTo>
                    <a:pt x="315" y="0"/>
                  </a:lnTo>
                  <a:lnTo>
                    <a:pt x="319" y="0"/>
                  </a:lnTo>
                  <a:lnTo>
                    <a:pt x="322" y="0"/>
                  </a:lnTo>
                  <a:lnTo>
                    <a:pt x="326" y="0"/>
                  </a:lnTo>
                  <a:lnTo>
                    <a:pt x="329" y="0"/>
                  </a:lnTo>
                  <a:lnTo>
                    <a:pt x="333" y="0"/>
                  </a:lnTo>
                  <a:lnTo>
                    <a:pt x="336" y="0"/>
                  </a:lnTo>
                  <a:lnTo>
                    <a:pt x="340" y="0"/>
                  </a:lnTo>
                  <a:lnTo>
                    <a:pt x="343" y="0"/>
                  </a:lnTo>
                  <a:lnTo>
                    <a:pt x="347" y="0"/>
                  </a:lnTo>
                  <a:lnTo>
                    <a:pt x="350" y="0"/>
                  </a:lnTo>
                  <a:lnTo>
                    <a:pt x="354" y="0"/>
                  </a:lnTo>
                  <a:lnTo>
                    <a:pt x="357" y="0"/>
                  </a:lnTo>
                  <a:lnTo>
                    <a:pt x="361" y="0"/>
                  </a:lnTo>
                  <a:lnTo>
                    <a:pt x="364" y="0"/>
                  </a:lnTo>
                  <a:lnTo>
                    <a:pt x="368" y="0"/>
                  </a:lnTo>
                  <a:lnTo>
                    <a:pt x="371" y="0"/>
                  </a:lnTo>
                  <a:lnTo>
                    <a:pt x="375" y="0"/>
                  </a:lnTo>
                  <a:lnTo>
                    <a:pt x="378" y="0"/>
                  </a:lnTo>
                  <a:lnTo>
                    <a:pt x="382" y="0"/>
                  </a:lnTo>
                  <a:lnTo>
                    <a:pt x="385" y="0"/>
                  </a:lnTo>
                  <a:lnTo>
                    <a:pt x="389" y="0"/>
                  </a:lnTo>
                  <a:lnTo>
                    <a:pt x="392" y="0"/>
                  </a:lnTo>
                  <a:lnTo>
                    <a:pt x="396" y="0"/>
                  </a:lnTo>
                  <a:lnTo>
                    <a:pt x="399" y="0"/>
                  </a:lnTo>
                  <a:lnTo>
                    <a:pt x="403" y="0"/>
                  </a:lnTo>
                  <a:lnTo>
                    <a:pt x="406" y="0"/>
                  </a:lnTo>
                  <a:lnTo>
                    <a:pt x="410" y="0"/>
                  </a:lnTo>
                  <a:lnTo>
                    <a:pt x="413" y="0"/>
                  </a:lnTo>
                  <a:lnTo>
                    <a:pt x="417" y="0"/>
                  </a:lnTo>
                  <a:lnTo>
                    <a:pt x="420" y="0"/>
                  </a:lnTo>
                  <a:lnTo>
                    <a:pt x="424" y="0"/>
                  </a:lnTo>
                  <a:lnTo>
                    <a:pt x="427" y="0"/>
                  </a:lnTo>
                  <a:lnTo>
                    <a:pt x="431" y="0"/>
                  </a:lnTo>
                  <a:lnTo>
                    <a:pt x="434" y="0"/>
                  </a:lnTo>
                  <a:lnTo>
                    <a:pt x="438" y="0"/>
                  </a:lnTo>
                  <a:lnTo>
                    <a:pt x="441" y="0"/>
                  </a:lnTo>
                  <a:lnTo>
                    <a:pt x="445" y="0"/>
                  </a:lnTo>
                </a:path>
              </a:pathLst>
            </a:custGeom>
            <a:noFill/>
            <a:ln w="11113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38" name="Freeform 51"/>
            <p:cNvSpPr>
              <a:spLocks/>
            </p:cNvSpPr>
            <p:nvPr/>
          </p:nvSpPr>
          <p:spPr bwMode="auto">
            <a:xfrm>
              <a:off x="8270180" y="5829835"/>
              <a:ext cx="312748" cy="248894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7" y="0"/>
                </a:cxn>
                <a:cxn ang="0">
                  <a:pos x="28" y="0"/>
                </a:cxn>
                <a:cxn ang="0">
                  <a:pos x="38" y="0"/>
                </a:cxn>
                <a:cxn ang="0">
                  <a:pos x="49" y="0"/>
                </a:cxn>
                <a:cxn ang="0">
                  <a:pos x="59" y="0"/>
                </a:cxn>
                <a:cxn ang="0">
                  <a:pos x="70" y="0"/>
                </a:cxn>
                <a:cxn ang="0">
                  <a:pos x="80" y="0"/>
                </a:cxn>
                <a:cxn ang="0">
                  <a:pos x="90" y="0"/>
                </a:cxn>
                <a:cxn ang="0">
                  <a:pos x="101" y="0"/>
                </a:cxn>
                <a:cxn ang="0">
                  <a:pos x="111" y="0"/>
                </a:cxn>
                <a:cxn ang="0">
                  <a:pos x="122" y="0"/>
                </a:cxn>
                <a:cxn ang="0">
                  <a:pos x="129" y="14"/>
                </a:cxn>
                <a:cxn ang="0">
                  <a:pos x="136" y="39"/>
                </a:cxn>
                <a:cxn ang="0">
                  <a:pos x="139" y="53"/>
                </a:cxn>
                <a:cxn ang="0">
                  <a:pos x="150" y="67"/>
                </a:cxn>
                <a:cxn ang="0">
                  <a:pos x="160" y="84"/>
                </a:cxn>
                <a:cxn ang="0">
                  <a:pos x="167" y="95"/>
                </a:cxn>
                <a:cxn ang="0">
                  <a:pos x="174" y="105"/>
                </a:cxn>
                <a:cxn ang="0">
                  <a:pos x="181" y="112"/>
                </a:cxn>
                <a:cxn ang="0">
                  <a:pos x="192" y="119"/>
                </a:cxn>
                <a:cxn ang="0">
                  <a:pos x="202" y="130"/>
                </a:cxn>
                <a:cxn ang="0">
                  <a:pos x="213" y="137"/>
                </a:cxn>
                <a:cxn ang="0">
                  <a:pos x="223" y="144"/>
                </a:cxn>
                <a:cxn ang="0">
                  <a:pos x="234" y="151"/>
                </a:cxn>
                <a:cxn ang="0">
                  <a:pos x="244" y="158"/>
                </a:cxn>
                <a:cxn ang="0">
                  <a:pos x="255" y="161"/>
                </a:cxn>
                <a:cxn ang="0">
                  <a:pos x="265" y="168"/>
                </a:cxn>
                <a:cxn ang="0">
                  <a:pos x="276" y="172"/>
                </a:cxn>
                <a:cxn ang="0">
                  <a:pos x="286" y="179"/>
                </a:cxn>
                <a:cxn ang="0">
                  <a:pos x="297" y="182"/>
                </a:cxn>
                <a:cxn ang="0">
                  <a:pos x="307" y="186"/>
                </a:cxn>
                <a:cxn ang="0">
                  <a:pos x="318" y="189"/>
                </a:cxn>
                <a:cxn ang="0">
                  <a:pos x="328" y="196"/>
                </a:cxn>
                <a:cxn ang="0">
                  <a:pos x="339" y="200"/>
                </a:cxn>
                <a:cxn ang="0">
                  <a:pos x="349" y="203"/>
                </a:cxn>
                <a:cxn ang="0">
                  <a:pos x="360" y="207"/>
                </a:cxn>
                <a:cxn ang="0">
                  <a:pos x="370" y="210"/>
                </a:cxn>
                <a:cxn ang="0">
                  <a:pos x="381" y="214"/>
                </a:cxn>
                <a:cxn ang="0">
                  <a:pos x="391" y="217"/>
                </a:cxn>
                <a:cxn ang="0">
                  <a:pos x="402" y="217"/>
                </a:cxn>
                <a:cxn ang="0">
                  <a:pos x="412" y="221"/>
                </a:cxn>
              </a:cxnLst>
              <a:rect l="0" t="0" r="r" b="b"/>
              <a:pathLst>
                <a:path w="419" h="224">
                  <a:moveTo>
                    <a:pt x="0" y="0"/>
                  </a:moveTo>
                  <a:lnTo>
                    <a:pt x="3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5" y="0"/>
                  </a:lnTo>
                  <a:lnTo>
                    <a:pt x="38" y="0"/>
                  </a:lnTo>
                  <a:lnTo>
                    <a:pt x="42" y="0"/>
                  </a:lnTo>
                  <a:lnTo>
                    <a:pt x="45" y="0"/>
                  </a:lnTo>
                  <a:lnTo>
                    <a:pt x="49" y="0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59" y="0"/>
                  </a:lnTo>
                  <a:lnTo>
                    <a:pt x="63" y="0"/>
                  </a:lnTo>
                  <a:lnTo>
                    <a:pt x="66" y="0"/>
                  </a:lnTo>
                  <a:lnTo>
                    <a:pt x="70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80" y="0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90" y="0"/>
                  </a:lnTo>
                  <a:lnTo>
                    <a:pt x="94" y="0"/>
                  </a:lnTo>
                  <a:lnTo>
                    <a:pt x="97" y="0"/>
                  </a:lnTo>
                  <a:lnTo>
                    <a:pt x="101" y="0"/>
                  </a:lnTo>
                  <a:lnTo>
                    <a:pt x="104" y="0"/>
                  </a:lnTo>
                  <a:lnTo>
                    <a:pt x="108" y="0"/>
                  </a:lnTo>
                  <a:lnTo>
                    <a:pt x="111" y="0"/>
                  </a:lnTo>
                  <a:lnTo>
                    <a:pt x="115" y="0"/>
                  </a:lnTo>
                  <a:lnTo>
                    <a:pt x="118" y="0"/>
                  </a:lnTo>
                  <a:lnTo>
                    <a:pt x="122" y="0"/>
                  </a:lnTo>
                  <a:lnTo>
                    <a:pt x="125" y="0"/>
                  </a:lnTo>
                  <a:lnTo>
                    <a:pt x="129" y="0"/>
                  </a:lnTo>
                  <a:lnTo>
                    <a:pt x="129" y="14"/>
                  </a:lnTo>
                  <a:lnTo>
                    <a:pt x="132" y="21"/>
                  </a:lnTo>
                  <a:lnTo>
                    <a:pt x="132" y="35"/>
                  </a:lnTo>
                  <a:lnTo>
                    <a:pt x="136" y="39"/>
                  </a:lnTo>
                  <a:lnTo>
                    <a:pt x="136" y="46"/>
                  </a:lnTo>
                  <a:lnTo>
                    <a:pt x="139" y="49"/>
                  </a:lnTo>
                  <a:lnTo>
                    <a:pt x="139" y="53"/>
                  </a:lnTo>
                  <a:lnTo>
                    <a:pt x="143" y="56"/>
                  </a:lnTo>
                  <a:lnTo>
                    <a:pt x="143" y="60"/>
                  </a:lnTo>
                  <a:lnTo>
                    <a:pt x="150" y="67"/>
                  </a:lnTo>
                  <a:lnTo>
                    <a:pt x="150" y="74"/>
                  </a:lnTo>
                  <a:lnTo>
                    <a:pt x="153" y="77"/>
                  </a:lnTo>
                  <a:lnTo>
                    <a:pt x="160" y="84"/>
                  </a:lnTo>
                  <a:lnTo>
                    <a:pt x="160" y="88"/>
                  </a:lnTo>
                  <a:lnTo>
                    <a:pt x="164" y="91"/>
                  </a:lnTo>
                  <a:lnTo>
                    <a:pt x="167" y="95"/>
                  </a:lnTo>
                  <a:lnTo>
                    <a:pt x="171" y="98"/>
                  </a:lnTo>
                  <a:lnTo>
                    <a:pt x="178" y="105"/>
                  </a:lnTo>
                  <a:lnTo>
                    <a:pt x="174" y="105"/>
                  </a:lnTo>
                  <a:lnTo>
                    <a:pt x="178" y="105"/>
                  </a:lnTo>
                  <a:lnTo>
                    <a:pt x="185" y="112"/>
                  </a:lnTo>
                  <a:lnTo>
                    <a:pt x="181" y="112"/>
                  </a:lnTo>
                  <a:lnTo>
                    <a:pt x="185" y="112"/>
                  </a:lnTo>
                  <a:lnTo>
                    <a:pt x="188" y="116"/>
                  </a:lnTo>
                  <a:lnTo>
                    <a:pt x="192" y="119"/>
                  </a:lnTo>
                  <a:lnTo>
                    <a:pt x="195" y="123"/>
                  </a:lnTo>
                  <a:lnTo>
                    <a:pt x="199" y="126"/>
                  </a:lnTo>
                  <a:lnTo>
                    <a:pt x="202" y="130"/>
                  </a:lnTo>
                  <a:lnTo>
                    <a:pt x="206" y="133"/>
                  </a:lnTo>
                  <a:lnTo>
                    <a:pt x="209" y="133"/>
                  </a:lnTo>
                  <a:lnTo>
                    <a:pt x="213" y="137"/>
                  </a:lnTo>
                  <a:lnTo>
                    <a:pt x="216" y="140"/>
                  </a:lnTo>
                  <a:lnTo>
                    <a:pt x="220" y="140"/>
                  </a:lnTo>
                  <a:lnTo>
                    <a:pt x="223" y="144"/>
                  </a:lnTo>
                  <a:lnTo>
                    <a:pt x="227" y="147"/>
                  </a:lnTo>
                  <a:lnTo>
                    <a:pt x="230" y="147"/>
                  </a:lnTo>
                  <a:lnTo>
                    <a:pt x="234" y="151"/>
                  </a:lnTo>
                  <a:lnTo>
                    <a:pt x="237" y="154"/>
                  </a:lnTo>
                  <a:lnTo>
                    <a:pt x="241" y="154"/>
                  </a:lnTo>
                  <a:lnTo>
                    <a:pt x="244" y="158"/>
                  </a:lnTo>
                  <a:lnTo>
                    <a:pt x="248" y="158"/>
                  </a:lnTo>
                  <a:lnTo>
                    <a:pt x="251" y="161"/>
                  </a:lnTo>
                  <a:lnTo>
                    <a:pt x="255" y="161"/>
                  </a:lnTo>
                  <a:lnTo>
                    <a:pt x="258" y="165"/>
                  </a:lnTo>
                  <a:lnTo>
                    <a:pt x="262" y="165"/>
                  </a:lnTo>
                  <a:lnTo>
                    <a:pt x="265" y="168"/>
                  </a:lnTo>
                  <a:lnTo>
                    <a:pt x="269" y="168"/>
                  </a:lnTo>
                  <a:lnTo>
                    <a:pt x="272" y="172"/>
                  </a:lnTo>
                  <a:lnTo>
                    <a:pt x="276" y="172"/>
                  </a:lnTo>
                  <a:lnTo>
                    <a:pt x="279" y="175"/>
                  </a:lnTo>
                  <a:lnTo>
                    <a:pt x="283" y="175"/>
                  </a:lnTo>
                  <a:lnTo>
                    <a:pt x="286" y="179"/>
                  </a:lnTo>
                  <a:lnTo>
                    <a:pt x="290" y="179"/>
                  </a:lnTo>
                  <a:lnTo>
                    <a:pt x="293" y="182"/>
                  </a:lnTo>
                  <a:lnTo>
                    <a:pt x="297" y="182"/>
                  </a:lnTo>
                  <a:lnTo>
                    <a:pt x="300" y="182"/>
                  </a:lnTo>
                  <a:lnTo>
                    <a:pt x="304" y="186"/>
                  </a:lnTo>
                  <a:lnTo>
                    <a:pt x="307" y="186"/>
                  </a:lnTo>
                  <a:lnTo>
                    <a:pt x="311" y="189"/>
                  </a:lnTo>
                  <a:lnTo>
                    <a:pt x="314" y="189"/>
                  </a:lnTo>
                  <a:lnTo>
                    <a:pt x="318" y="189"/>
                  </a:lnTo>
                  <a:lnTo>
                    <a:pt x="321" y="193"/>
                  </a:lnTo>
                  <a:lnTo>
                    <a:pt x="325" y="193"/>
                  </a:lnTo>
                  <a:lnTo>
                    <a:pt x="328" y="196"/>
                  </a:lnTo>
                  <a:lnTo>
                    <a:pt x="332" y="196"/>
                  </a:lnTo>
                  <a:lnTo>
                    <a:pt x="335" y="196"/>
                  </a:lnTo>
                  <a:lnTo>
                    <a:pt x="339" y="200"/>
                  </a:lnTo>
                  <a:lnTo>
                    <a:pt x="342" y="200"/>
                  </a:lnTo>
                  <a:lnTo>
                    <a:pt x="346" y="200"/>
                  </a:lnTo>
                  <a:lnTo>
                    <a:pt x="349" y="203"/>
                  </a:lnTo>
                  <a:lnTo>
                    <a:pt x="353" y="203"/>
                  </a:lnTo>
                  <a:lnTo>
                    <a:pt x="356" y="203"/>
                  </a:lnTo>
                  <a:lnTo>
                    <a:pt x="360" y="207"/>
                  </a:lnTo>
                  <a:lnTo>
                    <a:pt x="363" y="207"/>
                  </a:lnTo>
                  <a:lnTo>
                    <a:pt x="367" y="207"/>
                  </a:lnTo>
                  <a:lnTo>
                    <a:pt x="370" y="210"/>
                  </a:lnTo>
                  <a:lnTo>
                    <a:pt x="374" y="210"/>
                  </a:lnTo>
                  <a:lnTo>
                    <a:pt x="377" y="210"/>
                  </a:lnTo>
                  <a:lnTo>
                    <a:pt x="381" y="214"/>
                  </a:lnTo>
                  <a:lnTo>
                    <a:pt x="384" y="214"/>
                  </a:lnTo>
                  <a:lnTo>
                    <a:pt x="388" y="214"/>
                  </a:lnTo>
                  <a:lnTo>
                    <a:pt x="391" y="217"/>
                  </a:lnTo>
                  <a:lnTo>
                    <a:pt x="395" y="217"/>
                  </a:lnTo>
                  <a:lnTo>
                    <a:pt x="398" y="217"/>
                  </a:lnTo>
                  <a:lnTo>
                    <a:pt x="402" y="217"/>
                  </a:lnTo>
                  <a:lnTo>
                    <a:pt x="405" y="221"/>
                  </a:lnTo>
                  <a:lnTo>
                    <a:pt x="409" y="221"/>
                  </a:lnTo>
                  <a:lnTo>
                    <a:pt x="412" y="221"/>
                  </a:lnTo>
                  <a:lnTo>
                    <a:pt x="416" y="221"/>
                  </a:lnTo>
                  <a:lnTo>
                    <a:pt x="419" y="224"/>
                  </a:lnTo>
                </a:path>
              </a:pathLst>
            </a:custGeom>
            <a:noFill/>
            <a:ln w="11113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39" name="Freeform 52"/>
            <p:cNvSpPr>
              <a:spLocks/>
            </p:cNvSpPr>
            <p:nvPr/>
          </p:nvSpPr>
          <p:spPr bwMode="auto">
            <a:xfrm>
              <a:off x="8582928" y="6078730"/>
              <a:ext cx="332155" cy="74446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8" y="4"/>
                </a:cxn>
                <a:cxn ang="0">
                  <a:pos x="28" y="7"/>
                </a:cxn>
                <a:cxn ang="0">
                  <a:pos x="39" y="7"/>
                </a:cxn>
                <a:cxn ang="0">
                  <a:pos x="49" y="11"/>
                </a:cxn>
                <a:cxn ang="0">
                  <a:pos x="60" y="14"/>
                </a:cxn>
                <a:cxn ang="0">
                  <a:pos x="70" y="14"/>
                </a:cxn>
                <a:cxn ang="0">
                  <a:pos x="81" y="18"/>
                </a:cxn>
                <a:cxn ang="0">
                  <a:pos x="91" y="21"/>
                </a:cxn>
                <a:cxn ang="0">
                  <a:pos x="102" y="21"/>
                </a:cxn>
                <a:cxn ang="0">
                  <a:pos x="112" y="25"/>
                </a:cxn>
                <a:cxn ang="0">
                  <a:pos x="123" y="25"/>
                </a:cxn>
                <a:cxn ang="0">
                  <a:pos x="133" y="28"/>
                </a:cxn>
                <a:cxn ang="0">
                  <a:pos x="144" y="28"/>
                </a:cxn>
                <a:cxn ang="0">
                  <a:pos x="154" y="32"/>
                </a:cxn>
                <a:cxn ang="0">
                  <a:pos x="165" y="32"/>
                </a:cxn>
                <a:cxn ang="0">
                  <a:pos x="175" y="35"/>
                </a:cxn>
                <a:cxn ang="0">
                  <a:pos x="186" y="35"/>
                </a:cxn>
                <a:cxn ang="0">
                  <a:pos x="196" y="39"/>
                </a:cxn>
                <a:cxn ang="0">
                  <a:pos x="207" y="39"/>
                </a:cxn>
                <a:cxn ang="0">
                  <a:pos x="217" y="42"/>
                </a:cxn>
                <a:cxn ang="0">
                  <a:pos x="228" y="42"/>
                </a:cxn>
                <a:cxn ang="0">
                  <a:pos x="238" y="42"/>
                </a:cxn>
                <a:cxn ang="0">
                  <a:pos x="249" y="46"/>
                </a:cxn>
                <a:cxn ang="0">
                  <a:pos x="259" y="46"/>
                </a:cxn>
                <a:cxn ang="0">
                  <a:pos x="270" y="46"/>
                </a:cxn>
                <a:cxn ang="0">
                  <a:pos x="280" y="49"/>
                </a:cxn>
                <a:cxn ang="0">
                  <a:pos x="291" y="49"/>
                </a:cxn>
                <a:cxn ang="0">
                  <a:pos x="301" y="53"/>
                </a:cxn>
                <a:cxn ang="0">
                  <a:pos x="312" y="53"/>
                </a:cxn>
                <a:cxn ang="0">
                  <a:pos x="322" y="53"/>
                </a:cxn>
                <a:cxn ang="0">
                  <a:pos x="333" y="56"/>
                </a:cxn>
                <a:cxn ang="0">
                  <a:pos x="343" y="56"/>
                </a:cxn>
                <a:cxn ang="0">
                  <a:pos x="354" y="56"/>
                </a:cxn>
                <a:cxn ang="0">
                  <a:pos x="364" y="56"/>
                </a:cxn>
                <a:cxn ang="0">
                  <a:pos x="375" y="60"/>
                </a:cxn>
                <a:cxn ang="0">
                  <a:pos x="385" y="60"/>
                </a:cxn>
                <a:cxn ang="0">
                  <a:pos x="396" y="60"/>
                </a:cxn>
                <a:cxn ang="0">
                  <a:pos x="406" y="63"/>
                </a:cxn>
                <a:cxn ang="0">
                  <a:pos x="417" y="63"/>
                </a:cxn>
                <a:cxn ang="0">
                  <a:pos x="427" y="63"/>
                </a:cxn>
                <a:cxn ang="0">
                  <a:pos x="438" y="63"/>
                </a:cxn>
              </a:cxnLst>
              <a:rect l="0" t="0" r="r" b="b"/>
              <a:pathLst>
                <a:path w="445" h="67">
                  <a:moveTo>
                    <a:pt x="0" y="0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4" y="4"/>
                  </a:lnTo>
                  <a:lnTo>
                    <a:pt x="18" y="4"/>
                  </a:lnTo>
                  <a:lnTo>
                    <a:pt x="21" y="4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32" y="7"/>
                  </a:lnTo>
                  <a:lnTo>
                    <a:pt x="35" y="7"/>
                  </a:lnTo>
                  <a:lnTo>
                    <a:pt x="39" y="7"/>
                  </a:lnTo>
                  <a:lnTo>
                    <a:pt x="42" y="11"/>
                  </a:lnTo>
                  <a:lnTo>
                    <a:pt x="46" y="11"/>
                  </a:lnTo>
                  <a:lnTo>
                    <a:pt x="49" y="11"/>
                  </a:lnTo>
                  <a:lnTo>
                    <a:pt x="53" y="11"/>
                  </a:lnTo>
                  <a:lnTo>
                    <a:pt x="56" y="14"/>
                  </a:lnTo>
                  <a:lnTo>
                    <a:pt x="60" y="14"/>
                  </a:lnTo>
                  <a:lnTo>
                    <a:pt x="63" y="14"/>
                  </a:lnTo>
                  <a:lnTo>
                    <a:pt x="67" y="14"/>
                  </a:lnTo>
                  <a:lnTo>
                    <a:pt x="70" y="14"/>
                  </a:lnTo>
                  <a:lnTo>
                    <a:pt x="74" y="18"/>
                  </a:lnTo>
                  <a:lnTo>
                    <a:pt x="77" y="18"/>
                  </a:lnTo>
                  <a:lnTo>
                    <a:pt x="81" y="18"/>
                  </a:lnTo>
                  <a:lnTo>
                    <a:pt x="84" y="18"/>
                  </a:lnTo>
                  <a:lnTo>
                    <a:pt x="88" y="18"/>
                  </a:lnTo>
                  <a:lnTo>
                    <a:pt x="91" y="21"/>
                  </a:lnTo>
                  <a:lnTo>
                    <a:pt x="95" y="21"/>
                  </a:lnTo>
                  <a:lnTo>
                    <a:pt x="98" y="21"/>
                  </a:lnTo>
                  <a:lnTo>
                    <a:pt x="102" y="21"/>
                  </a:lnTo>
                  <a:lnTo>
                    <a:pt x="105" y="21"/>
                  </a:lnTo>
                  <a:lnTo>
                    <a:pt x="109" y="25"/>
                  </a:lnTo>
                  <a:lnTo>
                    <a:pt x="112" y="25"/>
                  </a:lnTo>
                  <a:lnTo>
                    <a:pt x="116" y="25"/>
                  </a:lnTo>
                  <a:lnTo>
                    <a:pt x="119" y="25"/>
                  </a:lnTo>
                  <a:lnTo>
                    <a:pt x="123" y="25"/>
                  </a:lnTo>
                  <a:lnTo>
                    <a:pt x="126" y="25"/>
                  </a:lnTo>
                  <a:lnTo>
                    <a:pt x="130" y="28"/>
                  </a:lnTo>
                  <a:lnTo>
                    <a:pt x="133" y="28"/>
                  </a:lnTo>
                  <a:lnTo>
                    <a:pt x="137" y="28"/>
                  </a:lnTo>
                  <a:lnTo>
                    <a:pt x="140" y="28"/>
                  </a:lnTo>
                  <a:lnTo>
                    <a:pt x="144" y="28"/>
                  </a:lnTo>
                  <a:lnTo>
                    <a:pt x="147" y="28"/>
                  </a:lnTo>
                  <a:lnTo>
                    <a:pt x="151" y="32"/>
                  </a:lnTo>
                  <a:lnTo>
                    <a:pt x="154" y="32"/>
                  </a:lnTo>
                  <a:lnTo>
                    <a:pt x="158" y="32"/>
                  </a:lnTo>
                  <a:lnTo>
                    <a:pt x="161" y="32"/>
                  </a:lnTo>
                  <a:lnTo>
                    <a:pt x="165" y="32"/>
                  </a:lnTo>
                  <a:lnTo>
                    <a:pt x="168" y="32"/>
                  </a:lnTo>
                  <a:lnTo>
                    <a:pt x="172" y="35"/>
                  </a:lnTo>
                  <a:lnTo>
                    <a:pt x="175" y="35"/>
                  </a:lnTo>
                  <a:lnTo>
                    <a:pt x="179" y="35"/>
                  </a:lnTo>
                  <a:lnTo>
                    <a:pt x="182" y="35"/>
                  </a:lnTo>
                  <a:lnTo>
                    <a:pt x="186" y="35"/>
                  </a:lnTo>
                  <a:lnTo>
                    <a:pt x="189" y="35"/>
                  </a:lnTo>
                  <a:lnTo>
                    <a:pt x="193" y="39"/>
                  </a:lnTo>
                  <a:lnTo>
                    <a:pt x="196" y="39"/>
                  </a:lnTo>
                  <a:lnTo>
                    <a:pt x="200" y="39"/>
                  </a:lnTo>
                  <a:lnTo>
                    <a:pt x="203" y="39"/>
                  </a:lnTo>
                  <a:lnTo>
                    <a:pt x="207" y="39"/>
                  </a:lnTo>
                  <a:lnTo>
                    <a:pt x="210" y="39"/>
                  </a:lnTo>
                  <a:lnTo>
                    <a:pt x="214" y="39"/>
                  </a:lnTo>
                  <a:lnTo>
                    <a:pt x="217" y="42"/>
                  </a:lnTo>
                  <a:lnTo>
                    <a:pt x="221" y="42"/>
                  </a:lnTo>
                  <a:lnTo>
                    <a:pt x="224" y="42"/>
                  </a:lnTo>
                  <a:lnTo>
                    <a:pt x="228" y="42"/>
                  </a:lnTo>
                  <a:lnTo>
                    <a:pt x="231" y="42"/>
                  </a:lnTo>
                  <a:lnTo>
                    <a:pt x="235" y="42"/>
                  </a:lnTo>
                  <a:lnTo>
                    <a:pt x="238" y="42"/>
                  </a:lnTo>
                  <a:lnTo>
                    <a:pt x="242" y="42"/>
                  </a:lnTo>
                  <a:lnTo>
                    <a:pt x="245" y="46"/>
                  </a:lnTo>
                  <a:lnTo>
                    <a:pt x="249" y="46"/>
                  </a:lnTo>
                  <a:lnTo>
                    <a:pt x="252" y="46"/>
                  </a:lnTo>
                  <a:lnTo>
                    <a:pt x="256" y="46"/>
                  </a:lnTo>
                  <a:lnTo>
                    <a:pt x="259" y="46"/>
                  </a:lnTo>
                  <a:lnTo>
                    <a:pt x="263" y="46"/>
                  </a:lnTo>
                  <a:lnTo>
                    <a:pt x="266" y="46"/>
                  </a:lnTo>
                  <a:lnTo>
                    <a:pt x="270" y="46"/>
                  </a:lnTo>
                  <a:lnTo>
                    <a:pt x="273" y="49"/>
                  </a:lnTo>
                  <a:lnTo>
                    <a:pt x="277" y="49"/>
                  </a:lnTo>
                  <a:lnTo>
                    <a:pt x="280" y="49"/>
                  </a:lnTo>
                  <a:lnTo>
                    <a:pt x="284" y="49"/>
                  </a:lnTo>
                  <a:lnTo>
                    <a:pt x="287" y="49"/>
                  </a:lnTo>
                  <a:lnTo>
                    <a:pt x="291" y="49"/>
                  </a:lnTo>
                  <a:lnTo>
                    <a:pt x="294" y="49"/>
                  </a:lnTo>
                  <a:lnTo>
                    <a:pt x="298" y="49"/>
                  </a:lnTo>
                  <a:lnTo>
                    <a:pt x="301" y="53"/>
                  </a:lnTo>
                  <a:lnTo>
                    <a:pt x="305" y="53"/>
                  </a:lnTo>
                  <a:lnTo>
                    <a:pt x="308" y="53"/>
                  </a:lnTo>
                  <a:lnTo>
                    <a:pt x="312" y="53"/>
                  </a:lnTo>
                  <a:lnTo>
                    <a:pt x="315" y="53"/>
                  </a:lnTo>
                  <a:lnTo>
                    <a:pt x="319" y="53"/>
                  </a:lnTo>
                  <a:lnTo>
                    <a:pt x="322" y="53"/>
                  </a:lnTo>
                  <a:lnTo>
                    <a:pt x="326" y="53"/>
                  </a:lnTo>
                  <a:lnTo>
                    <a:pt x="329" y="53"/>
                  </a:lnTo>
                  <a:lnTo>
                    <a:pt x="333" y="56"/>
                  </a:lnTo>
                  <a:lnTo>
                    <a:pt x="336" y="56"/>
                  </a:lnTo>
                  <a:lnTo>
                    <a:pt x="340" y="56"/>
                  </a:lnTo>
                  <a:lnTo>
                    <a:pt x="343" y="56"/>
                  </a:lnTo>
                  <a:lnTo>
                    <a:pt x="347" y="56"/>
                  </a:lnTo>
                  <a:lnTo>
                    <a:pt x="350" y="56"/>
                  </a:lnTo>
                  <a:lnTo>
                    <a:pt x="354" y="56"/>
                  </a:lnTo>
                  <a:lnTo>
                    <a:pt x="357" y="56"/>
                  </a:lnTo>
                  <a:lnTo>
                    <a:pt x="361" y="56"/>
                  </a:lnTo>
                  <a:lnTo>
                    <a:pt x="364" y="56"/>
                  </a:lnTo>
                  <a:lnTo>
                    <a:pt x="368" y="60"/>
                  </a:lnTo>
                  <a:lnTo>
                    <a:pt x="371" y="60"/>
                  </a:lnTo>
                  <a:lnTo>
                    <a:pt x="375" y="60"/>
                  </a:lnTo>
                  <a:lnTo>
                    <a:pt x="378" y="60"/>
                  </a:lnTo>
                  <a:lnTo>
                    <a:pt x="382" y="60"/>
                  </a:lnTo>
                  <a:lnTo>
                    <a:pt x="385" y="60"/>
                  </a:lnTo>
                  <a:lnTo>
                    <a:pt x="389" y="60"/>
                  </a:lnTo>
                  <a:lnTo>
                    <a:pt x="392" y="60"/>
                  </a:lnTo>
                  <a:lnTo>
                    <a:pt x="396" y="60"/>
                  </a:lnTo>
                  <a:lnTo>
                    <a:pt x="399" y="60"/>
                  </a:lnTo>
                  <a:lnTo>
                    <a:pt x="403" y="63"/>
                  </a:lnTo>
                  <a:lnTo>
                    <a:pt x="406" y="63"/>
                  </a:lnTo>
                  <a:lnTo>
                    <a:pt x="410" y="63"/>
                  </a:lnTo>
                  <a:lnTo>
                    <a:pt x="413" y="63"/>
                  </a:lnTo>
                  <a:lnTo>
                    <a:pt x="417" y="63"/>
                  </a:lnTo>
                  <a:lnTo>
                    <a:pt x="420" y="63"/>
                  </a:lnTo>
                  <a:lnTo>
                    <a:pt x="424" y="63"/>
                  </a:lnTo>
                  <a:lnTo>
                    <a:pt x="427" y="63"/>
                  </a:lnTo>
                  <a:lnTo>
                    <a:pt x="431" y="63"/>
                  </a:lnTo>
                  <a:lnTo>
                    <a:pt x="434" y="63"/>
                  </a:lnTo>
                  <a:lnTo>
                    <a:pt x="438" y="63"/>
                  </a:lnTo>
                  <a:lnTo>
                    <a:pt x="441" y="63"/>
                  </a:lnTo>
                  <a:lnTo>
                    <a:pt x="445" y="67"/>
                  </a:lnTo>
                </a:path>
              </a:pathLst>
            </a:custGeom>
            <a:noFill/>
            <a:ln w="11113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40" name="Freeform 53"/>
            <p:cNvSpPr>
              <a:spLocks/>
            </p:cNvSpPr>
            <p:nvPr/>
          </p:nvSpPr>
          <p:spPr bwMode="auto">
            <a:xfrm>
              <a:off x="8915083" y="6153176"/>
              <a:ext cx="214221" cy="1888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0" y="0"/>
                </a:cxn>
                <a:cxn ang="0">
                  <a:pos x="17" y="0"/>
                </a:cxn>
                <a:cxn ang="0">
                  <a:pos x="24" y="0"/>
                </a:cxn>
                <a:cxn ang="0">
                  <a:pos x="31" y="0"/>
                </a:cxn>
                <a:cxn ang="0">
                  <a:pos x="38" y="0"/>
                </a:cxn>
                <a:cxn ang="0">
                  <a:pos x="45" y="3"/>
                </a:cxn>
                <a:cxn ang="0">
                  <a:pos x="52" y="3"/>
                </a:cxn>
                <a:cxn ang="0">
                  <a:pos x="59" y="3"/>
                </a:cxn>
                <a:cxn ang="0">
                  <a:pos x="66" y="3"/>
                </a:cxn>
                <a:cxn ang="0">
                  <a:pos x="73" y="3"/>
                </a:cxn>
                <a:cxn ang="0">
                  <a:pos x="80" y="3"/>
                </a:cxn>
                <a:cxn ang="0">
                  <a:pos x="87" y="3"/>
                </a:cxn>
                <a:cxn ang="0">
                  <a:pos x="94" y="7"/>
                </a:cxn>
                <a:cxn ang="0">
                  <a:pos x="101" y="7"/>
                </a:cxn>
                <a:cxn ang="0">
                  <a:pos x="108" y="7"/>
                </a:cxn>
                <a:cxn ang="0">
                  <a:pos x="115" y="7"/>
                </a:cxn>
                <a:cxn ang="0">
                  <a:pos x="122" y="7"/>
                </a:cxn>
                <a:cxn ang="0">
                  <a:pos x="129" y="7"/>
                </a:cxn>
                <a:cxn ang="0">
                  <a:pos x="136" y="7"/>
                </a:cxn>
                <a:cxn ang="0">
                  <a:pos x="143" y="10"/>
                </a:cxn>
                <a:cxn ang="0">
                  <a:pos x="150" y="10"/>
                </a:cxn>
                <a:cxn ang="0">
                  <a:pos x="157" y="10"/>
                </a:cxn>
                <a:cxn ang="0">
                  <a:pos x="164" y="10"/>
                </a:cxn>
                <a:cxn ang="0">
                  <a:pos x="171" y="10"/>
                </a:cxn>
                <a:cxn ang="0">
                  <a:pos x="178" y="10"/>
                </a:cxn>
                <a:cxn ang="0">
                  <a:pos x="185" y="10"/>
                </a:cxn>
                <a:cxn ang="0">
                  <a:pos x="192" y="10"/>
                </a:cxn>
                <a:cxn ang="0">
                  <a:pos x="199" y="14"/>
                </a:cxn>
                <a:cxn ang="0">
                  <a:pos x="206" y="14"/>
                </a:cxn>
                <a:cxn ang="0">
                  <a:pos x="213" y="14"/>
                </a:cxn>
                <a:cxn ang="0">
                  <a:pos x="220" y="14"/>
                </a:cxn>
                <a:cxn ang="0">
                  <a:pos x="227" y="14"/>
                </a:cxn>
                <a:cxn ang="0">
                  <a:pos x="234" y="14"/>
                </a:cxn>
                <a:cxn ang="0">
                  <a:pos x="241" y="14"/>
                </a:cxn>
                <a:cxn ang="0">
                  <a:pos x="248" y="14"/>
                </a:cxn>
                <a:cxn ang="0">
                  <a:pos x="255" y="14"/>
                </a:cxn>
                <a:cxn ang="0">
                  <a:pos x="262" y="17"/>
                </a:cxn>
                <a:cxn ang="0">
                  <a:pos x="269" y="17"/>
                </a:cxn>
                <a:cxn ang="0">
                  <a:pos x="276" y="17"/>
                </a:cxn>
                <a:cxn ang="0">
                  <a:pos x="283" y="17"/>
                </a:cxn>
              </a:cxnLst>
              <a:rect l="0" t="0" r="r" b="b"/>
              <a:pathLst>
                <a:path w="287" h="17">
                  <a:moveTo>
                    <a:pt x="0" y="0"/>
                  </a:moveTo>
                  <a:lnTo>
                    <a:pt x="3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5" y="0"/>
                  </a:lnTo>
                  <a:lnTo>
                    <a:pt x="38" y="0"/>
                  </a:lnTo>
                  <a:lnTo>
                    <a:pt x="42" y="3"/>
                  </a:lnTo>
                  <a:lnTo>
                    <a:pt x="45" y="3"/>
                  </a:lnTo>
                  <a:lnTo>
                    <a:pt x="49" y="3"/>
                  </a:lnTo>
                  <a:lnTo>
                    <a:pt x="52" y="3"/>
                  </a:lnTo>
                  <a:lnTo>
                    <a:pt x="56" y="3"/>
                  </a:lnTo>
                  <a:lnTo>
                    <a:pt x="59" y="3"/>
                  </a:lnTo>
                  <a:lnTo>
                    <a:pt x="63" y="3"/>
                  </a:lnTo>
                  <a:lnTo>
                    <a:pt x="66" y="3"/>
                  </a:lnTo>
                  <a:lnTo>
                    <a:pt x="70" y="3"/>
                  </a:lnTo>
                  <a:lnTo>
                    <a:pt x="73" y="3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4" y="3"/>
                  </a:lnTo>
                  <a:lnTo>
                    <a:pt x="87" y="3"/>
                  </a:lnTo>
                  <a:lnTo>
                    <a:pt x="91" y="7"/>
                  </a:lnTo>
                  <a:lnTo>
                    <a:pt x="94" y="7"/>
                  </a:lnTo>
                  <a:lnTo>
                    <a:pt x="98" y="7"/>
                  </a:lnTo>
                  <a:lnTo>
                    <a:pt x="101" y="7"/>
                  </a:lnTo>
                  <a:lnTo>
                    <a:pt x="105" y="7"/>
                  </a:lnTo>
                  <a:lnTo>
                    <a:pt x="108" y="7"/>
                  </a:lnTo>
                  <a:lnTo>
                    <a:pt x="112" y="7"/>
                  </a:lnTo>
                  <a:lnTo>
                    <a:pt x="115" y="7"/>
                  </a:lnTo>
                  <a:lnTo>
                    <a:pt x="119" y="7"/>
                  </a:lnTo>
                  <a:lnTo>
                    <a:pt x="122" y="7"/>
                  </a:lnTo>
                  <a:lnTo>
                    <a:pt x="126" y="7"/>
                  </a:lnTo>
                  <a:lnTo>
                    <a:pt x="129" y="7"/>
                  </a:lnTo>
                  <a:lnTo>
                    <a:pt x="133" y="7"/>
                  </a:lnTo>
                  <a:lnTo>
                    <a:pt x="136" y="7"/>
                  </a:lnTo>
                  <a:lnTo>
                    <a:pt x="140" y="10"/>
                  </a:lnTo>
                  <a:lnTo>
                    <a:pt x="143" y="10"/>
                  </a:lnTo>
                  <a:lnTo>
                    <a:pt x="147" y="10"/>
                  </a:lnTo>
                  <a:lnTo>
                    <a:pt x="150" y="10"/>
                  </a:lnTo>
                  <a:lnTo>
                    <a:pt x="154" y="10"/>
                  </a:lnTo>
                  <a:lnTo>
                    <a:pt x="157" y="10"/>
                  </a:lnTo>
                  <a:lnTo>
                    <a:pt x="161" y="10"/>
                  </a:lnTo>
                  <a:lnTo>
                    <a:pt x="164" y="10"/>
                  </a:lnTo>
                  <a:lnTo>
                    <a:pt x="168" y="10"/>
                  </a:lnTo>
                  <a:lnTo>
                    <a:pt x="171" y="10"/>
                  </a:lnTo>
                  <a:lnTo>
                    <a:pt x="175" y="10"/>
                  </a:lnTo>
                  <a:lnTo>
                    <a:pt x="178" y="10"/>
                  </a:lnTo>
                  <a:lnTo>
                    <a:pt x="182" y="10"/>
                  </a:lnTo>
                  <a:lnTo>
                    <a:pt x="185" y="10"/>
                  </a:lnTo>
                  <a:lnTo>
                    <a:pt x="189" y="10"/>
                  </a:lnTo>
                  <a:lnTo>
                    <a:pt x="192" y="10"/>
                  </a:lnTo>
                  <a:lnTo>
                    <a:pt x="196" y="14"/>
                  </a:lnTo>
                  <a:lnTo>
                    <a:pt x="199" y="14"/>
                  </a:lnTo>
                  <a:lnTo>
                    <a:pt x="203" y="14"/>
                  </a:lnTo>
                  <a:lnTo>
                    <a:pt x="206" y="14"/>
                  </a:lnTo>
                  <a:lnTo>
                    <a:pt x="210" y="14"/>
                  </a:lnTo>
                  <a:lnTo>
                    <a:pt x="213" y="14"/>
                  </a:lnTo>
                  <a:lnTo>
                    <a:pt x="217" y="14"/>
                  </a:lnTo>
                  <a:lnTo>
                    <a:pt x="220" y="14"/>
                  </a:lnTo>
                  <a:lnTo>
                    <a:pt x="224" y="14"/>
                  </a:lnTo>
                  <a:lnTo>
                    <a:pt x="227" y="14"/>
                  </a:lnTo>
                  <a:lnTo>
                    <a:pt x="231" y="14"/>
                  </a:lnTo>
                  <a:lnTo>
                    <a:pt x="234" y="14"/>
                  </a:lnTo>
                  <a:lnTo>
                    <a:pt x="238" y="14"/>
                  </a:lnTo>
                  <a:lnTo>
                    <a:pt x="241" y="14"/>
                  </a:lnTo>
                  <a:lnTo>
                    <a:pt x="245" y="14"/>
                  </a:lnTo>
                  <a:lnTo>
                    <a:pt x="248" y="14"/>
                  </a:lnTo>
                  <a:lnTo>
                    <a:pt x="252" y="14"/>
                  </a:lnTo>
                  <a:lnTo>
                    <a:pt x="255" y="14"/>
                  </a:lnTo>
                  <a:lnTo>
                    <a:pt x="259" y="14"/>
                  </a:lnTo>
                  <a:lnTo>
                    <a:pt x="262" y="17"/>
                  </a:lnTo>
                  <a:lnTo>
                    <a:pt x="266" y="17"/>
                  </a:lnTo>
                  <a:lnTo>
                    <a:pt x="269" y="17"/>
                  </a:lnTo>
                  <a:lnTo>
                    <a:pt x="273" y="17"/>
                  </a:lnTo>
                  <a:lnTo>
                    <a:pt x="276" y="17"/>
                  </a:lnTo>
                  <a:lnTo>
                    <a:pt x="280" y="17"/>
                  </a:lnTo>
                  <a:lnTo>
                    <a:pt x="283" y="17"/>
                  </a:lnTo>
                  <a:lnTo>
                    <a:pt x="287" y="17"/>
                  </a:lnTo>
                </a:path>
              </a:pathLst>
            </a:custGeom>
            <a:noFill/>
            <a:ln w="11113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41" name="Rectangle 59"/>
            <p:cNvSpPr>
              <a:spLocks noChangeArrowheads="1"/>
            </p:cNvSpPr>
            <p:nvPr/>
          </p:nvSpPr>
          <p:spPr bwMode="auto">
            <a:xfrm>
              <a:off x="9539570" y="4636958"/>
              <a:ext cx="1563321" cy="1599037"/>
            </a:xfrm>
            <a:prstGeom prst="rect">
              <a:avLst/>
            </a:prstGeom>
            <a:noFill/>
            <a:ln w="11113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42" name="Line 60"/>
            <p:cNvSpPr>
              <a:spLocks noChangeShapeType="1"/>
            </p:cNvSpPr>
            <p:nvPr/>
          </p:nvSpPr>
          <p:spPr bwMode="auto">
            <a:xfrm>
              <a:off x="9539570" y="6235995"/>
              <a:ext cx="1563321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43" name="Line 61"/>
            <p:cNvSpPr>
              <a:spLocks noChangeShapeType="1"/>
            </p:cNvSpPr>
            <p:nvPr/>
          </p:nvSpPr>
          <p:spPr bwMode="auto">
            <a:xfrm flipV="1">
              <a:off x="9539570" y="4636958"/>
              <a:ext cx="0" cy="159903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44" name="Line 62"/>
            <p:cNvSpPr>
              <a:spLocks noChangeShapeType="1"/>
            </p:cNvSpPr>
            <p:nvPr/>
          </p:nvSpPr>
          <p:spPr bwMode="auto">
            <a:xfrm flipV="1">
              <a:off x="9539570" y="6212431"/>
              <a:ext cx="0" cy="235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45" name="Line 64"/>
            <p:cNvSpPr>
              <a:spLocks noChangeShapeType="1"/>
            </p:cNvSpPr>
            <p:nvPr/>
          </p:nvSpPr>
          <p:spPr bwMode="auto">
            <a:xfrm flipV="1">
              <a:off x="10319698" y="6212431"/>
              <a:ext cx="0" cy="235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46" name="Line 66"/>
            <p:cNvSpPr>
              <a:spLocks noChangeShapeType="1"/>
            </p:cNvSpPr>
            <p:nvPr/>
          </p:nvSpPr>
          <p:spPr bwMode="auto">
            <a:xfrm>
              <a:off x="9539570" y="6235995"/>
              <a:ext cx="1302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47" name="Line 68"/>
            <p:cNvSpPr>
              <a:spLocks noChangeShapeType="1"/>
            </p:cNvSpPr>
            <p:nvPr/>
          </p:nvSpPr>
          <p:spPr bwMode="auto">
            <a:xfrm>
              <a:off x="9539570" y="5835394"/>
              <a:ext cx="1302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48" name="Line 70"/>
            <p:cNvSpPr>
              <a:spLocks noChangeShapeType="1"/>
            </p:cNvSpPr>
            <p:nvPr/>
          </p:nvSpPr>
          <p:spPr bwMode="auto">
            <a:xfrm>
              <a:off x="9539570" y="5434794"/>
              <a:ext cx="1302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49" name="Line 72"/>
            <p:cNvSpPr>
              <a:spLocks noChangeShapeType="1"/>
            </p:cNvSpPr>
            <p:nvPr/>
          </p:nvSpPr>
          <p:spPr bwMode="auto">
            <a:xfrm>
              <a:off x="9539570" y="5034193"/>
              <a:ext cx="1302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50" name="Line 74"/>
            <p:cNvSpPr>
              <a:spLocks noChangeShapeType="1"/>
            </p:cNvSpPr>
            <p:nvPr/>
          </p:nvSpPr>
          <p:spPr bwMode="auto">
            <a:xfrm>
              <a:off x="9539570" y="4636958"/>
              <a:ext cx="1302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51" name="Freeform 76"/>
            <p:cNvSpPr>
              <a:spLocks/>
            </p:cNvSpPr>
            <p:nvPr/>
          </p:nvSpPr>
          <p:spPr bwMode="auto">
            <a:xfrm>
              <a:off x="9539570" y="5835394"/>
              <a:ext cx="340252" cy="26931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7" y="0"/>
                </a:cxn>
                <a:cxn ang="0">
                  <a:pos x="28" y="0"/>
                </a:cxn>
                <a:cxn ang="0">
                  <a:pos x="38" y="0"/>
                </a:cxn>
                <a:cxn ang="0">
                  <a:pos x="49" y="0"/>
                </a:cxn>
                <a:cxn ang="0">
                  <a:pos x="59" y="0"/>
                </a:cxn>
                <a:cxn ang="0">
                  <a:pos x="70" y="0"/>
                </a:cxn>
                <a:cxn ang="0">
                  <a:pos x="80" y="0"/>
                </a:cxn>
                <a:cxn ang="0">
                  <a:pos x="91" y="0"/>
                </a:cxn>
                <a:cxn ang="0">
                  <a:pos x="101" y="0"/>
                </a:cxn>
                <a:cxn ang="0">
                  <a:pos x="112" y="0"/>
                </a:cxn>
                <a:cxn ang="0">
                  <a:pos x="122" y="0"/>
                </a:cxn>
                <a:cxn ang="0">
                  <a:pos x="133" y="0"/>
                </a:cxn>
                <a:cxn ang="0">
                  <a:pos x="143" y="0"/>
                </a:cxn>
                <a:cxn ang="0">
                  <a:pos x="154" y="3"/>
                </a:cxn>
                <a:cxn ang="0">
                  <a:pos x="164" y="3"/>
                </a:cxn>
                <a:cxn ang="0">
                  <a:pos x="175" y="3"/>
                </a:cxn>
                <a:cxn ang="0">
                  <a:pos x="185" y="3"/>
                </a:cxn>
                <a:cxn ang="0">
                  <a:pos x="196" y="3"/>
                </a:cxn>
                <a:cxn ang="0">
                  <a:pos x="206" y="3"/>
                </a:cxn>
                <a:cxn ang="0">
                  <a:pos x="217" y="3"/>
                </a:cxn>
                <a:cxn ang="0">
                  <a:pos x="227" y="3"/>
                </a:cxn>
                <a:cxn ang="0">
                  <a:pos x="238" y="7"/>
                </a:cxn>
                <a:cxn ang="0">
                  <a:pos x="248" y="7"/>
                </a:cxn>
                <a:cxn ang="0">
                  <a:pos x="259" y="7"/>
                </a:cxn>
                <a:cxn ang="0">
                  <a:pos x="269" y="7"/>
                </a:cxn>
                <a:cxn ang="0">
                  <a:pos x="280" y="7"/>
                </a:cxn>
                <a:cxn ang="0">
                  <a:pos x="290" y="10"/>
                </a:cxn>
                <a:cxn ang="0">
                  <a:pos x="301" y="10"/>
                </a:cxn>
                <a:cxn ang="0">
                  <a:pos x="311" y="10"/>
                </a:cxn>
                <a:cxn ang="0">
                  <a:pos x="322" y="10"/>
                </a:cxn>
                <a:cxn ang="0">
                  <a:pos x="332" y="10"/>
                </a:cxn>
                <a:cxn ang="0">
                  <a:pos x="343" y="14"/>
                </a:cxn>
                <a:cxn ang="0">
                  <a:pos x="353" y="14"/>
                </a:cxn>
                <a:cxn ang="0">
                  <a:pos x="364" y="14"/>
                </a:cxn>
                <a:cxn ang="0">
                  <a:pos x="374" y="17"/>
                </a:cxn>
                <a:cxn ang="0">
                  <a:pos x="385" y="17"/>
                </a:cxn>
                <a:cxn ang="0">
                  <a:pos x="395" y="17"/>
                </a:cxn>
                <a:cxn ang="0">
                  <a:pos x="406" y="17"/>
                </a:cxn>
                <a:cxn ang="0">
                  <a:pos x="416" y="21"/>
                </a:cxn>
                <a:cxn ang="0">
                  <a:pos x="427" y="21"/>
                </a:cxn>
                <a:cxn ang="0">
                  <a:pos x="437" y="21"/>
                </a:cxn>
              </a:cxnLst>
              <a:rect l="0" t="0" r="r" b="b"/>
              <a:pathLst>
                <a:path w="444" h="24">
                  <a:moveTo>
                    <a:pt x="0" y="0"/>
                  </a:moveTo>
                  <a:lnTo>
                    <a:pt x="3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5" y="0"/>
                  </a:lnTo>
                  <a:lnTo>
                    <a:pt x="38" y="0"/>
                  </a:lnTo>
                  <a:lnTo>
                    <a:pt x="42" y="0"/>
                  </a:lnTo>
                  <a:lnTo>
                    <a:pt x="45" y="0"/>
                  </a:lnTo>
                  <a:lnTo>
                    <a:pt x="49" y="0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59" y="0"/>
                  </a:lnTo>
                  <a:lnTo>
                    <a:pt x="63" y="0"/>
                  </a:lnTo>
                  <a:lnTo>
                    <a:pt x="66" y="0"/>
                  </a:lnTo>
                  <a:lnTo>
                    <a:pt x="70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80" y="0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91" y="0"/>
                  </a:lnTo>
                  <a:lnTo>
                    <a:pt x="94" y="0"/>
                  </a:lnTo>
                  <a:lnTo>
                    <a:pt x="98" y="0"/>
                  </a:lnTo>
                  <a:lnTo>
                    <a:pt x="101" y="0"/>
                  </a:lnTo>
                  <a:lnTo>
                    <a:pt x="105" y="0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5" y="0"/>
                  </a:lnTo>
                  <a:lnTo>
                    <a:pt x="119" y="0"/>
                  </a:lnTo>
                  <a:lnTo>
                    <a:pt x="122" y="0"/>
                  </a:lnTo>
                  <a:lnTo>
                    <a:pt x="126" y="0"/>
                  </a:lnTo>
                  <a:lnTo>
                    <a:pt x="129" y="0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0" y="0"/>
                  </a:lnTo>
                  <a:lnTo>
                    <a:pt x="143" y="0"/>
                  </a:lnTo>
                  <a:lnTo>
                    <a:pt x="147" y="0"/>
                  </a:lnTo>
                  <a:lnTo>
                    <a:pt x="150" y="3"/>
                  </a:lnTo>
                  <a:lnTo>
                    <a:pt x="154" y="3"/>
                  </a:lnTo>
                  <a:lnTo>
                    <a:pt x="157" y="3"/>
                  </a:lnTo>
                  <a:lnTo>
                    <a:pt x="161" y="3"/>
                  </a:lnTo>
                  <a:lnTo>
                    <a:pt x="164" y="3"/>
                  </a:lnTo>
                  <a:lnTo>
                    <a:pt x="168" y="3"/>
                  </a:lnTo>
                  <a:lnTo>
                    <a:pt x="171" y="3"/>
                  </a:lnTo>
                  <a:lnTo>
                    <a:pt x="175" y="3"/>
                  </a:lnTo>
                  <a:lnTo>
                    <a:pt x="178" y="3"/>
                  </a:lnTo>
                  <a:lnTo>
                    <a:pt x="182" y="3"/>
                  </a:lnTo>
                  <a:lnTo>
                    <a:pt x="185" y="3"/>
                  </a:lnTo>
                  <a:lnTo>
                    <a:pt x="189" y="3"/>
                  </a:lnTo>
                  <a:lnTo>
                    <a:pt x="192" y="3"/>
                  </a:lnTo>
                  <a:lnTo>
                    <a:pt x="196" y="3"/>
                  </a:lnTo>
                  <a:lnTo>
                    <a:pt x="199" y="3"/>
                  </a:lnTo>
                  <a:lnTo>
                    <a:pt x="203" y="3"/>
                  </a:lnTo>
                  <a:lnTo>
                    <a:pt x="206" y="3"/>
                  </a:lnTo>
                  <a:lnTo>
                    <a:pt x="210" y="3"/>
                  </a:lnTo>
                  <a:lnTo>
                    <a:pt x="213" y="3"/>
                  </a:lnTo>
                  <a:lnTo>
                    <a:pt x="217" y="3"/>
                  </a:lnTo>
                  <a:lnTo>
                    <a:pt x="220" y="3"/>
                  </a:lnTo>
                  <a:lnTo>
                    <a:pt x="224" y="3"/>
                  </a:lnTo>
                  <a:lnTo>
                    <a:pt x="227" y="3"/>
                  </a:lnTo>
                  <a:lnTo>
                    <a:pt x="231" y="7"/>
                  </a:lnTo>
                  <a:lnTo>
                    <a:pt x="234" y="7"/>
                  </a:lnTo>
                  <a:lnTo>
                    <a:pt x="238" y="7"/>
                  </a:lnTo>
                  <a:lnTo>
                    <a:pt x="241" y="7"/>
                  </a:lnTo>
                  <a:lnTo>
                    <a:pt x="245" y="7"/>
                  </a:lnTo>
                  <a:lnTo>
                    <a:pt x="248" y="7"/>
                  </a:lnTo>
                  <a:lnTo>
                    <a:pt x="252" y="7"/>
                  </a:lnTo>
                  <a:lnTo>
                    <a:pt x="255" y="7"/>
                  </a:lnTo>
                  <a:lnTo>
                    <a:pt x="259" y="7"/>
                  </a:lnTo>
                  <a:lnTo>
                    <a:pt x="262" y="7"/>
                  </a:lnTo>
                  <a:lnTo>
                    <a:pt x="266" y="7"/>
                  </a:lnTo>
                  <a:lnTo>
                    <a:pt x="269" y="7"/>
                  </a:lnTo>
                  <a:lnTo>
                    <a:pt x="273" y="7"/>
                  </a:lnTo>
                  <a:lnTo>
                    <a:pt x="276" y="7"/>
                  </a:lnTo>
                  <a:lnTo>
                    <a:pt x="280" y="7"/>
                  </a:lnTo>
                  <a:lnTo>
                    <a:pt x="283" y="7"/>
                  </a:lnTo>
                  <a:lnTo>
                    <a:pt x="287" y="10"/>
                  </a:lnTo>
                  <a:lnTo>
                    <a:pt x="290" y="10"/>
                  </a:lnTo>
                  <a:lnTo>
                    <a:pt x="294" y="10"/>
                  </a:lnTo>
                  <a:lnTo>
                    <a:pt x="297" y="10"/>
                  </a:lnTo>
                  <a:lnTo>
                    <a:pt x="301" y="10"/>
                  </a:lnTo>
                  <a:lnTo>
                    <a:pt x="304" y="10"/>
                  </a:lnTo>
                  <a:lnTo>
                    <a:pt x="308" y="10"/>
                  </a:lnTo>
                  <a:lnTo>
                    <a:pt x="311" y="10"/>
                  </a:lnTo>
                  <a:lnTo>
                    <a:pt x="315" y="10"/>
                  </a:lnTo>
                  <a:lnTo>
                    <a:pt x="318" y="10"/>
                  </a:lnTo>
                  <a:lnTo>
                    <a:pt x="322" y="10"/>
                  </a:lnTo>
                  <a:lnTo>
                    <a:pt x="325" y="10"/>
                  </a:lnTo>
                  <a:lnTo>
                    <a:pt x="329" y="10"/>
                  </a:lnTo>
                  <a:lnTo>
                    <a:pt x="332" y="10"/>
                  </a:lnTo>
                  <a:lnTo>
                    <a:pt x="336" y="14"/>
                  </a:lnTo>
                  <a:lnTo>
                    <a:pt x="339" y="14"/>
                  </a:lnTo>
                  <a:lnTo>
                    <a:pt x="343" y="14"/>
                  </a:lnTo>
                  <a:lnTo>
                    <a:pt x="346" y="14"/>
                  </a:lnTo>
                  <a:lnTo>
                    <a:pt x="350" y="14"/>
                  </a:lnTo>
                  <a:lnTo>
                    <a:pt x="353" y="14"/>
                  </a:lnTo>
                  <a:lnTo>
                    <a:pt x="357" y="14"/>
                  </a:lnTo>
                  <a:lnTo>
                    <a:pt x="360" y="14"/>
                  </a:lnTo>
                  <a:lnTo>
                    <a:pt x="364" y="14"/>
                  </a:lnTo>
                  <a:lnTo>
                    <a:pt x="367" y="14"/>
                  </a:lnTo>
                  <a:lnTo>
                    <a:pt x="371" y="14"/>
                  </a:lnTo>
                  <a:lnTo>
                    <a:pt x="374" y="17"/>
                  </a:lnTo>
                  <a:lnTo>
                    <a:pt x="378" y="17"/>
                  </a:lnTo>
                  <a:lnTo>
                    <a:pt x="381" y="17"/>
                  </a:lnTo>
                  <a:lnTo>
                    <a:pt x="385" y="17"/>
                  </a:lnTo>
                  <a:lnTo>
                    <a:pt x="388" y="17"/>
                  </a:lnTo>
                  <a:lnTo>
                    <a:pt x="392" y="17"/>
                  </a:lnTo>
                  <a:lnTo>
                    <a:pt x="395" y="17"/>
                  </a:lnTo>
                  <a:lnTo>
                    <a:pt x="399" y="17"/>
                  </a:lnTo>
                  <a:lnTo>
                    <a:pt x="402" y="17"/>
                  </a:lnTo>
                  <a:lnTo>
                    <a:pt x="406" y="17"/>
                  </a:lnTo>
                  <a:lnTo>
                    <a:pt x="409" y="17"/>
                  </a:lnTo>
                  <a:lnTo>
                    <a:pt x="413" y="21"/>
                  </a:lnTo>
                  <a:lnTo>
                    <a:pt x="416" y="21"/>
                  </a:lnTo>
                  <a:lnTo>
                    <a:pt x="420" y="21"/>
                  </a:lnTo>
                  <a:lnTo>
                    <a:pt x="423" y="21"/>
                  </a:lnTo>
                  <a:lnTo>
                    <a:pt x="427" y="21"/>
                  </a:lnTo>
                  <a:lnTo>
                    <a:pt x="430" y="21"/>
                  </a:lnTo>
                  <a:lnTo>
                    <a:pt x="434" y="21"/>
                  </a:lnTo>
                  <a:lnTo>
                    <a:pt x="437" y="21"/>
                  </a:lnTo>
                  <a:lnTo>
                    <a:pt x="441" y="21"/>
                  </a:lnTo>
                  <a:lnTo>
                    <a:pt x="444" y="24"/>
                  </a:lnTo>
                </a:path>
              </a:pathLst>
            </a:custGeom>
            <a:noFill/>
            <a:ln w="11113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52" name="Freeform 77"/>
            <p:cNvSpPr>
              <a:spLocks/>
            </p:cNvSpPr>
            <p:nvPr/>
          </p:nvSpPr>
          <p:spPr bwMode="auto">
            <a:xfrm>
              <a:off x="9879823" y="5862326"/>
              <a:ext cx="341019" cy="98748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8" y="0"/>
                </a:cxn>
                <a:cxn ang="0">
                  <a:pos x="28" y="0"/>
                </a:cxn>
                <a:cxn ang="0">
                  <a:pos x="39" y="4"/>
                </a:cxn>
                <a:cxn ang="0">
                  <a:pos x="49" y="4"/>
                </a:cxn>
                <a:cxn ang="0">
                  <a:pos x="60" y="7"/>
                </a:cxn>
                <a:cxn ang="0">
                  <a:pos x="70" y="7"/>
                </a:cxn>
                <a:cxn ang="0">
                  <a:pos x="81" y="7"/>
                </a:cxn>
                <a:cxn ang="0">
                  <a:pos x="91" y="11"/>
                </a:cxn>
                <a:cxn ang="0">
                  <a:pos x="102" y="11"/>
                </a:cxn>
                <a:cxn ang="0">
                  <a:pos x="112" y="14"/>
                </a:cxn>
                <a:cxn ang="0">
                  <a:pos x="123" y="14"/>
                </a:cxn>
                <a:cxn ang="0">
                  <a:pos x="133" y="18"/>
                </a:cxn>
                <a:cxn ang="0">
                  <a:pos x="144" y="18"/>
                </a:cxn>
                <a:cxn ang="0">
                  <a:pos x="154" y="21"/>
                </a:cxn>
                <a:cxn ang="0">
                  <a:pos x="165" y="21"/>
                </a:cxn>
                <a:cxn ang="0">
                  <a:pos x="175" y="25"/>
                </a:cxn>
                <a:cxn ang="0">
                  <a:pos x="186" y="25"/>
                </a:cxn>
                <a:cxn ang="0">
                  <a:pos x="196" y="28"/>
                </a:cxn>
                <a:cxn ang="0">
                  <a:pos x="207" y="28"/>
                </a:cxn>
                <a:cxn ang="0">
                  <a:pos x="217" y="32"/>
                </a:cxn>
                <a:cxn ang="0">
                  <a:pos x="228" y="32"/>
                </a:cxn>
                <a:cxn ang="0">
                  <a:pos x="238" y="35"/>
                </a:cxn>
                <a:cxn ang="0">
                  <a:pos x="249" y="35"/>
                </a:cxn>
                <a:cxn ang="0">
                  <a:pos x="259" y="39"/>
                </a:cxn>
                <a:cxn ang="0">
                  <a:pos x="270" y="42"/>
                </a:cxn>
                <a:cxn ang="0">
                  <a:pos x="280" y="42"/>
                </a:cxn>
                <a:cxn ang="0">
                  <a:pos x="291" y="46"/>
                </a:cxn>
                <a:cxn ang="0">
                  <a:pos x="301" y="49"/>
                </a:cxn>
                <a:cxn ang="0">
                  <a:pos x="312" y="49"/>
                </a:cxn>
                <a:cxn ang="0">
                  <a:pos x="322" y="53"/>
                </a:cxn>
                <a:cxn ang="0">
                  <a:pos x="333" y="56"/>
                </a:cxn>
                <a:cxn ang="0">
                  <a:pos x="343" y="60"/>
                </a:cxn>
                <a:cxn ang="0">
                  <a:pos x="354" y="60"/>
                </a:cxn>
                <a:cxn ang="0">
                  <a:pos x="364" y="63"/>
                </a:cxn>
                <a:cxn ang="0">
                  <a:pos x="375" y="67"/>
                </a:cxn>
                <a:cxn ang="0">
                  <a:pos x="385" y="70"/>
                </a:cxn>
                <a:cxn ang="0">
                  <a:pos x="396" y="74"/>
                </a:cxn>
                <a:cxn ang="0">
                  <a:pos x="406" y="77"/>
                </a:cxn>
                <a:cxn ang="0">
                  <a:pos x="417" y="77"/>
                </a:cxn>
                <a:cxn ang="0">
                  <a:pos x="427" y="81"/>
                </a:cxn>
                <a:cxn ang="0">
                  <a:pos x="438" y="84"/>
                </a:cxn>
              </a:cxnLst>
              <a:rect l="0" t="0" r="r" b="b"/>
              <a:pathLst>
                <a:path w="445" h="88">
                  <a:moveTo>
                    <a:pt x="0" y="0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32" y="4"/>
                  </a:lnTo>
                  <a:lnTo>
                    <a:pt x="35" y="4"/>
                  </a:lnTo>
                  <a:lnTo>
                    <a:pt x="39" y="4"/>
                  </a:lnTo>
                  <a:lnTo>
                    <a:pt x="42" y="4"/>
                  </a:lnTo>
                  <a:lnTo>
                    <a:pt x="46" y="4"/>
                  </a:lnTo>
                  <a:lnTo>
                    <a:pt x="49" y="4"/>
                  </a:lnTo>
                  <a:lnTo>
                    <a:pt x="53" y="4"/>
                  </a:lnTo>
                  <a:lnTo>
                    <a:pt x="56" y="4"/>
                  </a:lnTo>
                  <a:lnTo>
                    <a:pt x="60" y="7"/>
                  </a:lnTo>
                  <a:lnTo>
                    <a:pt x="63" y="7"/>
                  </a:lnTo>
                  <a:lnTo>
                    <a:pt x="67" y="7"/>
                  </a:lnTo>
                  <a:lnTo>
                    <a:pt x="70" y="7"/>
                  </a:lnTo>
                  <a:lnTo>
                    <a:pt x="74" y="7"/>
                  </a:lnTo>
                  <a:lnTo>
                    <a:pt x="77" y="7"/>
                  </a:lnTo>
                  <a:lnTo>
                    <a:pt x="81" y="7"/>
                  </a:lnTo>
                  <a:lnTo>
                    <a:pt x="84" y="11"/>
                  </a:lnTo>
                  <a:lnTo>
                    <a:pt x="88" y="11"/>
                  </a:lnTo>
                  <a:lnTo>
                    <a:pt x="91" y="11"/>
                  </a:lnTo>
                  <a:lnTo>
                    <a:pt x="95" y="11"/>
                  </a:lnTo>
                  <a:lnTo>
                    <a:pt x="98" y="11"/>
                  </a:lnTo>
                  <a:lnTo>
                    <a:pt x="102" y="11"/>
                  </a:lnTo>
                  <a:lnTo>
                    <a:pt x="105" y="11"/>
                  </a:lnTo>
                  <a:lnTo>
                    <a:pt x="109" y="11"/>
                  </a:lnTo>
                  <a:lnTo>
                    <a:pt x="112" y="14"/>
                  </a:lnTo>
                  <a:lnTo>
                    <a:pt x="116" y="14"/>
                  </a:lnTo>
                  <a:lnTo>
                    <a:pt x="119" y="14"/>
                  </a:lnTo>
                  <a:lnTo>
                    <a:pt x="123" y="14"/>
                  </a:lnTo>
                  <a:lnTo>
                    <a:pt x="126" y="14"/>
                  </a:lnTo>
                  <a:lnTo>
                    <a:pt x="130" y="14"/>
                  </a:lnTo>
                  <a:lnTo>
                    <a:pt x="133" y="18"/>
                  </a:lnTo>
                  <a:lnTo>
                    <a:pt x="137" y="18"/>
                  </a:lnTo>
                  <a:lnTo>
                    <a:pt x="140" y="18"/>
                  </a:lnTo>
                  <a:lnTo>
                    <a:pt x="144" y="18"/>
                  </a:lnTo>
                  <a:lnTo>
                    <a:pt x="147" y="18"/>
                  </a:lnTo>
                  <a:lnTo>
                    <a:pt x="151" y="18"/>
                  </a:lnTo>
                  <a:lnTo>
                    <a:pt x="154" y="21"/>
                  </a:lnTo>
                  <a:lnTo>
                    <a:pt x="158" y="21"/>
                  </a:lnTo>
                  <a:lnTo>
                    <a:pt x="161" y="21"/>
                  </a:lnTo>
                  <a:lnTo>
                    <a:pt x="165" y="21"/>
                  </a:lnTo>
                  <a:lnTo>
                    <a:pt x="168" y="21"/>
                  </a:lnTo>
                  <a:lnTo>
                    <a:pt x="172" y="21"/>
                  </a:lnTo>
                  <a:lnTo>
                    <a:pt x="175" y="25"/>
                  </a:lnTo>
                  <a:lnTo>
                    <a:pt x="179" y="25"/>
                  </a:lnTo>
                  <a:lnTo>
                    <a:pt x="182" y="25"/>
                  </a:lnTo>
                  <a:lnTo>
                    <a:pt x="186" y="25"/>
                  </a:lnTo>
                  <a:lnTo>
                    <a:pt x="189" y="25"/>
                  </a:lnTo>
                  <a:lnTo>
                    <a:pt x="193" y="25"/>
                  </a:lnTo>
                  <a:lnTo>
                    <a:pt x="196" y="28"/>
                  </a:lnTo>
                  <a:lnTo>
                    <a:pt x="200" y="28"/>
                  </a:lnTo>
                  <a:lnTo>
                    <a:pt x="203" y="28"/>
                  </a:lnTo>
                  <a:lnTo>
                    <a:pt x="207" y="28"/>
                  </a:lnTo>
                  <a:lnTo>
                    <a:pt x="210" y="28"/>
                  </a:lnTo>
                  <a:lnTo>
                    <a:pt x="214" y="28"/>
                  </a:lnTo>
                  <a:lnTo>
                    <a:pt x="217" y="32"/>
                  </a:lnTo>
                  <a:lnTo>
                    <a:pt x="221" y="32"/>
                  </a:lnTo>
                  <a:lnTo>
                    <a:pt x="224" y="32"/>
                  </a:lnTo>
                  <a:lnTo>
                    <a:pt x="228" y="32"/>
                  </a:lnTo>
                  <a:lnTo>
                    <a:pt x="231" y="32"/>
                  </a:lnTo>
                  <a:lnTo>
                    <a:pt x="235" y="35"/>
                  </a:lnTo>
                  <a:lnTo>
                    <a:pt x="238" y="35"/>
                  </a:lnTo>
                  <a:lnTo>
                    <a:pt x="242" y="35"/>
                  </a:lnTo>
                  <a:lnTo>
                    <a:pt x="245" y="35"/>
                  </a:lnTo>
                  <a:lnTo>
                    <a:pt x="249" y="35"/>
                  </a:lnTo>
                  <a:lnTo>
                    <a:pt x="252" y="39"/>
                  </a:lnTo>
                  <a:lnTo>
                    <a:pt x="256" y="39"/>
                  </a:lnTo>
                  <a:lnTo>
                    <a:pt x="259" y="39"/>
                  </a:lnTo>
                  <a:lnTo>
                    <a:pt x="263" y="39"/>
                  </a:lnTo>
                  <a:lnTo>
                    <a:pt x="266" y="39"/>
                  </a:lnTo>
                  <a:lnTo>
                    <a:pt x="270" y="42"/>
                  </a:lnTo>
                  <a:lnTo>
                    <a:pt x="273" y="42"/>
                  </a:lnTo>
                  <a:lnTo>
                    <a:pt x="277" y="42"/>
                  </a:lnTo>
                  <a:lnTo>
                    <a:pt x="280" y="42"/>
                  </a:lnTo>
                  <a:lnTo>
                    <a:pt x="284" y="46"/>
                  </a:lnTo>
                  <a:lnTo>
                    <a:pt x="287" y="46"/>
                  </a:lnTo>
                  <a:lnTo>
                    <a:pt x="291" y="46"/>
                  </a:lnTo>
                  <a:lnTo>
                    <a:pt x="294" y="46"/>
                  </a:lnTo>
                  <a:lnTo>
                    <a:pt x="298" y="46"/>
                  </a:lnTo>
                  <a:lnTo>
                    <a:pt x="301" y="49"/>
                  </a:lnTo>
                  <a:lnTo>
                    <a:pt x="305" y="49"/>
                  </a:lnTo>
                  <a:lnTo>
                    <a:pt x="308" y="49"/>
                  </a:lnTo>
                  <a:lnTo>
                    <a:pt x="312" y="49"/>
                  </a:lnTo>
                  <a:lnTo>
                    <a:pt x="315" y="53"/>
                  </a:lnTo>
                  <a:lnTo>
                    <a:pt x="319" y="53"/>
                  </a:lnTo>
                  <a:lnTo>
                    <a:pt x="322" y="53"/>
                  </a:lnTo>
                  <a:lnTo>
                    <a:pt x="326" y="53"/>
                  </a:lnTo>
                  <a:lnTo>
                    <a:pt x="329" y="56"/>
                  </a:lnTo>
                  <a:lnTo>
                    <a:pt x="333" y="56"/>
                  </a:lnTo>
                  <a:lnTo>
                    <a:pt x="336" y="56"/>
                  </a:lnTo>
                  <a:lnTo>
                    <a:pt x="340" y="56"/>
                  </a:lnTo>
                  <a:lnTo>
                    <a:pt x="343" y="60"/>
                  </a:lnTo>
                  <a:lnTo>
                    <a:pt x="347" y="60"/>
                  </a:lnTo>
                  <a:lnTo>
                    <a:pt x="350" y="60"/>
                  </a:lnTo>
                  <a:lnTo>
                    <a:pt x="354" y="60"/>
                  </a:lnTo>
                  <a:lnTo>
                    <a:pt x="357" y="63"/>
                  </a:lnTo>
                  <a:lnTo>
                    <a:pt x="361" y="63"/>
                  </a:lnTo>
                  <a:lnTo>
                    <a:pt x="364" y="63"/>
                  </a:lnTo>
                  <a:lnTo>
                    <a:pt x="368" y="63"/>
                  </a:lnTo>
                  <a:lnTo>
                    <a:pt x="371" y="67"/>
                  </a:lnTo>
                  <a:lnTo>
                    <a:pt x="375" y="67"/>
                  </a:lnTo>
                  <a:lnTo>
                    <a:pt x="378" y="67"/>
                  </a:lnTo>
                  <a:lnTo>
                    <a:pt x="382" y="67"/>
                  </a:lnTo>
                  <a:lnTo>
                    <a:pt x="385" y="70"/>
                  </a:lnTo>
                  <a:lnTo>
                    <a:pt x="389" y="70"/>
                  </a:lnTo>
                  <a:lnTo>
                    <a:pt x="392" y="70"/>
                  </a:lnTo>
                  <a:lnTo>
                    <a:pt x="396" y="74"/>
                  </a:lnTo>
                  <a:lnTo>
                    <a:pt x="399" y="74"/>
                  </a:lnTo>
                  <a:lnTo>
                    <a:pt x="403" y="74"/>
                  </a:lnTo>
                  <a:lnTo>
                    <a:pt x="406" y="77"/>
                  </a:lnTo>
                  <a:lnTo>
                    <a:pt x="410" y="77"/>
                  </a:lnTo>
                  <a:lnTo>
                    <a:pt x="413" y="77"/>
                  </a:lnTo>
                  <a:lnTo>
                    <a:pt x="417" y="77"/>
                  </a:lnTo>
                  <a:lnTo>
                    <a:pt x="420" y="81"/>
                  </a:lnTo>
                  <a:lnTo>
                    <a:pt x="424" y="81"/>
                  </a:lnTo>
                  <a:lnTo>
                    <a:pt x="427" y="81"/>
                  </a:lnTo>
                  <a:lnTo>
                    <a:pt x="431" y="84"/>
                  </a:lnTo>
                  <a:lnTo>
                    <a:pt x="434" y="84"/>
                  </a:lnTo>
                  <a:lnTo>
                    <a:pt x="438" y="84"/>
                  </a:lnTo>
                  <a:lnTo>
                    <a:pt x="441" y="88"/>
                  </a:lnTo>
                  <a:lnTo>
                    <a:pt x="445" y="88"/>
                  </a:lnTo>
                </a:path>
              </a:pathLst>
            </a:custGeom>
            <a:noFill/>
            <a:ln w="11113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53" name="Freeform 78"/>
            <p:cNvSpPr>
              <a:spLocks/>
            </p:cNvSpPr>
            <p:nvPr/>
          </p:nvSpPr>
          <p:spPr bwMode="auto">
            <a:xfrm>
              <a:off x="10220841" y="5961073"/>
              <a:ext cx="340252" cy="184030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17" y="7"/>
                </a:cxn>
                <a:cxn ang="0">
                  <a:pos x="28" y="10"/>
                </a:cxn>
                <a:cxn ang="0">
                  <a:pos x="38" y="14"/>
                </a:cxn>
                <a:cxn ang="0">
                  <a:pos x="49" y="17"/>
                </a:cxn>
                <a:cxn ang="0">
                  <a:pos x="59" y="24"/>
                </a:cxn>
                <a:cxn ang="0">
                  <a:pos x="70" y="28"/>
                </a:cxn>
                <a:cxn ang="0">
                  <a:pos x="80" y="35"/>
                </a:cxn>
                <a:cxn ang="0">
                  <a:pos x="90" y="38"/>
                </a:cxn>
                <a:cxn ang="0">
                  <a:pos x="101" y="45"/>
                </a:cxn>
                <a:cxn ang="0">
                  <a:pos x="111" y="52"/>
                </a:cxn>
                <a:cxn ang="0">
                  <a:pos x="122" y="59"/>
                </a:cxn>
                <a:cxn ang="0">
                  <a:pos x="132" y="70"/>
                </a:cxn>
                <a:cxn ang="0">
                  <a:pos x="143" y="77"/>
                </a:cxn>
                <a:cxn ang="0">
                  <a:pos x="153" y="84"/>
                </a:cxn>
                <a:cxn ang="0">
                  <a:pos x="164" y="91"/>
                </a:cxn>
                <a:cxn ang="0">
                  <a:pos x="174" y="94"/>
                </a:cxn>
                <a:cxn ang="0">
                  <a:pos x="185" y="101"/>
                </a:cxn>
                <a:cxn ang="0">
                  <a:pos x="195" y="105"/>
                </a:cxn>
                <a:cxn ang="0">
                  <a:pos x="206" y="108"/>
                </a:cxn>
                <a:cxn ang="0">
                  <a:pos x="216" y="112"/>
                </a:cxn>
                <a:cxn ang="0">
                  <a:pos x="227" y="115"/>
                </a:cxn>
                <a:cxn ang="0">
                  <a:pos x="237" y="119"/>
                </a:cxn>
                <a:cxn ang="0">
                  <a:pos x="248" y="122"/>
                </a:cxn>
                <a:cxn ang="0">
                  <a:pos x="258" y="126"/>
                </a:cxn>
                <a:cxn ang="0">
                  <a:pos x="269" y="129"/>
                </a:cxn>
                <a:cxn ang="0">
                  <a:pos x="279" y="133"/>
                </a:cxn>
                <a:cxn ang="0">
                  <a:pos x="290" y="133"/>
                </a:cxn>
                <a:cxn ang="0">
                  <a:pos x="300" y="136"/>
                </a:cxn>
                <a:cxn ang="0">
                  <a:pos x="311" y="140"/>
                </a:cxn>
                <a:cxn ang="0">
                  <a:pos x="321" y="140"/>
                </a:cxn>
                <a:cxn ang="0">
                  <a:pos x="332" y="143"/>
                </a:cxn>
                <a:cxn ang="0">
                  <a:pos x="342" y="147"/>
                </a:cxn>
                <a:cxn ang="0">
                  <a:pos x="353" y="147"/>
                </a:cxn>
                <a:cxn ang="0">
                  <a:pos x="363" y="150"/>
                </a:cxn>
                <a:cxn ang="0">
                  <a:pos x="374" y="150"/>
                </a:cxn>
                <a:cxn ang="0">
                  <a:pos x="384" y="154"/>
                </a:cxn>
                <a:cxn ang="0">
                  <a:pos x="395" y="154"/>
                </a:cxn>
                <a:cxn ang="0">
                  <a:pos x="405" y="157"/>
                </a:cxn>
                <a:cxn ang="0">
                  <a:pos x="416" y="157"/>
                </a:cxn>
                <a:cxn ang="0">
                  <a:pos x="426" y="161"/>
                </a:cxn>
                <a:cxn ang="0">
                  <a:pos x="437" y="161"/>
                </a:cxn>
              </a:cxnLst>
              <a:rect l="0" t="0" r="r" b="b"/>
              <a:pathLst>
                <a:path w="444" h="164">
                  <a:moveTo>
                    <a:pt x="0" y="0"/>
                  </a:moveTo>
                  <a:lnTo>
                    <a:pt x="3" y="0"/>
                  </a:lnTo>
                  <a:lnTo>
                    <a:pt x="7" y="3"/>
                  </a:lnTo>
                  <a:lnTo>
                    <a:pt x="10" y="3"/>
                  </a:lnTo>
                  <a:lnTo>
                    <a:pt x="14" y="7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4" y="10"/>
                  </a:lnTo>
                  <a:lnTo>
                    <a:pt x="28" y="10"/>
                  </a:lnTo>
                  <a:lnTo>
                    <a:pt x="31" y="10"/>
                  </a:lnTo>
                  <a:lnTo>
                    <a:pt x="35" y="14"/>
                  </a:lnTo>
                  <a:lnTo>
                    <a:pt x="38" y="14"/>
                  </a:lnTo>
                  <a:lnTo>
                    <a:pt x="42" y="17"/>
                  </a:lnTo>
                  <a:lnTo>
                    <a:pt x="45" y="17"/>
                  </a:lnTo>
                  <a:lnTo>
                    <a:pt x="49" y="17"/>
                  </a:lnTo>
                  <a:lnTo>
                    <a:pt x="52" y="21"/>
                  </a:lnTo>
                  <a:lnTo>
                    <a:pt x="56" y="21"/>
                  </a:lnTo>
                  <a:lnTo>
                    <a:pt x="59" y="24"/>
                  </a:lnTo>
                  <a:lnTo>
                    <a:pt x="63" y="24"/>
                  </a:lnTo>
                  <a:lnTo>
                    <a:pt x="66" y="28"/>
                  </a:lnTo>
                  <a:lnTo>
                    <a:pt x="70" y="28"/>
                  </a:lnTo>
                  <a:lnTo>
                    <a:pt x="73" y="31"/>
                  </a:lnTo>
                  <a:lnTo>
                    <a:pt x="77" y="31"/>
                  </a:lnTo>
                  <a:lnTo>
                    <a:pt x="80" y="35"/>
                  </a:lnTo>
                  <a:lnTo>
                    <a:pt x="84" y="35"/>
                  </a:lnTo>
                  <a:lnTo>
                    <a:pt x="87" y="38"/>
                  </a:lnTo>
                  <a:lnTo>
                    <a:pt x="90" y="38"/>
                  </a:lnTo>
                  <a:lnTo>
                    <a:pt x="94" y="42"/>
                  </a:lnTo>
                  <a:lnTo>
                    <a:pt x="97" y="42"/>
                  </a:lnTo>
                  <a:lnTo>
                    <a:pt x="101" y="45"/>
                  </a:lnTo>
                  <a:lnTo>
                    <a:pt x="104" y="45"/>
                  </a:lnTo>
                  <a:lnTo>
                    <a:pt x="108" y="49"/>
                  </a:lnTo>
                  <a:lnTo>
                    <a:pt x="111" y="52"/>
                  </a:lnTo>
                  <a:lnTo>
                    <a:pt x="115" y="52"/>
                  </a:lnTo>
                  <a:lnTo>
                    <a:pt x="118" y="56"/>
                  </a:lnTo>
                  <a:lnTo>
                    <a:pt x="122" y="59"/>
                  </a:lnTo>
                  <a:lnTo>
                    <a:pt x="125" y="63"/>
                  </a:lnTo>
                  <a:lnTo>
                    <a:pt x="129" y="66"/>
                  </a:lnTo>
                  <a:lnTo>
                    <a:pt x="132" y="70"/>
                  </a:lnTo>
                  <a:lnTo>
                    <a:pt x="136" y="73"/>
                  </a:lnTo>
                  <a:lnTo>
                    <a:pt x="139" y="77"/>
                  </a:lnTo>
                  <a:lnTo>
                    <a:pt x="143" y="77"/>
                  </a:lnTo>
                  <a:lnTo>
                    <a:pt x="146" y="80"/>
                  </a:lnTo>
                  <a:lnTo>
                    <a:pt x="150" y="84"/>
                  </a:lnTo>
                  <a:lnTo>
                    <a:pt x="153" y="84"/>
                  </a:lnTo>
                  <a:lnTo>
                    <a:pt x="157" y="87"/>
                  </a:lnTo>
                  <a:lnTo>
                    <a:pt x="160" y="87"/>
                  </a:lnTo>
                  <a:lnTo>
                    <a:pt x="164" y="91"/>
                  </a:lnTo>
                  <a:lnTo>
                    <a:pt x="167" y="91"/>
                  </a:lnTo>
                  <a:lnTo>
                    <a:pt x="171" y="94"/>
                  </a:lnTo>
                  <a:lnTo>
                    <a:pt x="174" y="94"/>
                  </a:lnTo>
                  <a:lnTo>
                    <a:pt x="178" y="98"/>
                  </a:lnTo>
                  <a:lnTo>
                    <a:pt x="181" y="98"/>
                  </a:lnTo>
                  <a:lnTo>
                    <a:pt x="185" y="101"/>
                  </a:lnTo>
                  <a:lnTo>
                    <a:pt x="188" y="101"/>
                  </a:lnTo>
                  <a:lnTo>
                    <a:pt x="192" y="101"/>
                  </a:lnTo>
                  <a:lnTo>
                    <a:pt x="195" y="105"/>
                  </a:lnTo>
                  <a:lnTo>
                    <a:pt x="199" y="105"/>
                  </a:lnTo>
                  <a:lnTo>
                    <a:pt x="202" y="108"/>
                  </a:lnTo>
                  <a:lnTo>
                    <a:pt x="206" y="108"/>
                  </a:lnTo>
                  <a:lnTo>
                    <a:pt x="209" y="108"/>
                  </a:lnTo>
                  <a:lnTo>
                    <a:pt x="213" y="112"/>
                  </a:lnTo>
                  <a:lnTo>
                    <a:pt x="216" y="112"/>
                  </a:lnTo>
                  <a:lnTo>
                    <a:pt x="220" y="112"/>
                  </a:lnTo>
                  <a:lnTo>
                    <a:pt x="223" y="115"/>
                  </a:lnTo>
                  <a:lnTo>
                    <a:pt x="227" y="115"/>
                  </a:lnTo>
                  <a:lnTo>
                    <a:pt x="230" y="115"/>
                  </a:lnTo>
                  <a:lnTo>
                    <a:pt x="234" y="119"/>
                  </a:lnTo>
                  <a:lnTo>
                    <a:pt x="237" y="119"/>
                  </a:lnTo>
                  <a:lnTo>
                    <a:pt x="241" y="119"/>
                  </a:lnTo>
                  <a:lnTo>
                    <a:pt x="244" y="122"/>
                  </a:lnTo>
                  <a:lnTo>
                    <a:pt x="248" y="122"/>
                  </a:lnTo>
                  <a:lnTo>
                    <a:pt x="251" y="122"/>
                  </a:lnTo>
                  <a:lnTo>
                    <a:pt x="255" y="126"/>
                  </a:lnTo>
                  <a:lnTo>
                    <a:pt x="258" y="126"/>
                  </a:lnTo>
                  <a:lnTo>
                    <a:pt x="262" y="126"/>
                  </a:lnTo>
                  <a:lnTo>
                    <a:pt x="265" y="126"/>
                  </a:lnTo>
                  <a:lnTo>
                    <a:pt x="269" y="129"/>
                  </a:lnTo>
                  <a:lnTo>
                    <a:pt x="272" y="129"/>
                  </a:lnTo>
                  <a:lnTo>
                    <a:pt x="276" y="129"/>
                  </a:lnTo>
                  <a:lnTo>
                    <a:pt x="279" y="133"/>
                  </a:lnTo>
                  <a:lnTo>
                    <a:pt x="283" y="133"/>
                  </a:lnTo>
                  <a:lnTo>
                    <a:pt x="286" y="133"/>
                  </a:lnTo>
                  <a:lnTo>
                    <a:pt x="290" y="133"/>
                  </a:lnTo>
                  <a:lnTo>
                    <a:pt x="293" y="136"/>
                  </a:lnTo>
                  <a:lnTo>
                    <a:pt x="297" y="136"/>
                  </a:lnTo>
                  <a:lnTo>
                    <a:pt x="300" y="136"/>
                  </a:lnTo>
                  <a:lnTo>
                    <a:pt x="304" y="136"/>
                  </a:lnTo>
                  <a:lnTo>
                    <a:pt x="307" y="136"/>
                  </a:lnTo>
                  <a:lnTo>
                    <a:pt x="311" y="140"/>
                  </a:lnTo>
                  <a:lnTo>
                    <a:pt x="314" y="140"/>
                  </a:lnTo>
                  <a:lnTo>
                    <a:pt x="318" y="140"/>
                  </a:lnTo>
                  <a:lnTo>
                    <a:pt x="321" y="140"/>
                  </a:lnTo>
                  <a:lnTo>
                    <a:pt x="325" y="143"/>
                  </a:lnTo>
                  <a:lnTo>
                    <a:pt x="328" y="143"/>
                  </a:lnTo>
                  <a:lnTo>
                    <a:pt x="332" y="143"/>
                  </a:lnTo>
                  <a:lnTo>
                    <a:pt x="335" y="143"/>
                  </a:lnTo>
                  <a:lnTo>
                    <a:pt x="339" y="143"/>
                  </a:lnTo>
                  <a:lnTo>
                    <a:pt x="342" y="147"/>
                  </a:lnTo>
                  <a:lnTo>
                    <a:pt x="346" y="147"/>
                  </a:lnTo>
                  <a:lnTo>
                    <a:pt x="349" y="147"/>
                  </a:lnTo>
                  <a:lnTo>
                    <a:pt x="353" y="147"/>
                  </a:lnTo>
                  <a:lnTo>
                    <a:pt x="356" y="147"/>
                  </a:lnTo>
                  <a:lnTo>
                    <a:pt x="360" y="150"/>
                  </a:lnTo>
                  <a:lnTo>
                    <a:pt x="363" y="150"/>
                  </a:lnTo>
                  <a:lnTo>
                    <a:pt x="367" y="150"/>
                  </a:lnTo>
                  <a:lnTo>
                    <a:pt x="370" y="150"/>
                  </a:lnTo>
                  <a:lnTo>
                    <a:pt x="374" y="150"/>
                  </a:lnTo>
                  <a:lnTo>
                    <a:pt x="377" y="150"/>
                  </a:lnTo>
                  <a:lnTo>
                    <a:pt x="381" y="154"/>
                  </a:lnTo>
                  <a:lnTo>
                    <a:pt x="384" y="154"/>
                  </a:lnTo>
                  <a:lnTo>
                    <a:pt x="388" y="154"/>
                  </a:lnTo>
                  <a:lnTo>
                    <a:pt x="391" y="154"/>
                  </a:lnTo>
                  <a:lnTo>
                    <a:pt x="395" y="154"/>
                  </a:lnTo>
                  <a:lnTo>
                    <a:pt x="398" y="157"/>
                  </a:lnTo>
                  <a:lnTo>
                    <a:pt x="402" y="157"/>
                  </a:lnTo>
                  <a:lnTo>
                    <a:pt x="405" y="157"/>
                  </a:lnTo>
                  <a:lnTo>
                    <a:pt x="409" y="157"/>
                  </a:lnTo>
                  <a:lnTo>
                    <a:pt x="412" y="157"/>
                  </a:lnTo>
                  <a:lnTo>
                    <a:pt x="416" y="157"/>
                  </a:lnTo>
                  <a:lnTo>
                    <a:pt x="419" y="157"/>
                  </a:lnTo>
                  <a:lnTo>
                    <a:pt x="423" y="161"/>
                  </a:lnTo>
                  <a:lnTo>
                    <a:pt x="426" y="161"/>
                  </a:lnTo>
                  <a:lnTo>
                    <a:pt x="430" y="161"/>
                  </a:lnTo>
                  <a:lnTo>
                    <a:pt x="433" y="161"/>
                  </a:lnTo>
                  <a:lnTo>
                    <a:pt x="437" y="161"/>
                  </a:lnTo>
                  <a:lnTo>
                    <a:pt x="440" y="161"/>
                  </a:lnTo>
                  <a:lnTo>
                    <a:pt x="444" y="164"/>
                  </a:lnTo>
                </a:path>
              </a:pathLst>
            </a:custGeom>
            <a:noFill/>
            <a:ln w="11113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54" name="Freeform 79"/>
            <p:cNvSpPr>
              <a:spLocks/>
            </p:cNvSpPr>
            <p:nvPr/>
          </p:nvSpPr>
          <p:spPr bwMode="auto">
            <a:xfrm>
              <a:off x="10561093" y="6145103"/>
              <a:ext cx="340252" cy="4376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7" y="0"/>
                </a:cxn>
                <a:cxn ang="0">
                  <a:pos x="28" y="4"/>
                </a:cxn>
                <a:cxn ang="0">
                  <a:pos x="38" y="4"/>
                </a:cxn>
                <a:cxn ang="0">
                  <a:pos x="49" y="4"/>
                </a:cxn>
                <a:cxn ang="0">
                  <a:pos x="59" y="7"/>
                </a:cxn>
                <a:cxn ang="0">
                  <a:pos x="70" y="7"/>
                </a:cxn>
                <a:cxn ang="0">
                  <a:pos x="80" y="7"/>
                </a:cxn>
                <a:cxn ang="0">
                  <a:pos x="91" y="11"/>
                </a:cxn>
                <a:cxn ang="0">
                  <a:pos x="101" y="11"/>
                </a:cxn>
                <a:cxn ang="0">
                  <a:pos x="112" y="11"/>
                </a:cxn>
                <a:cxn ang="0">
                  <a:pos x="122" y="14"/>
                </a:cxn>
                <a:cxn ang="0">
                  <a:pos x="133" y="14"/>
                </a:cxn>
                <a:cxn ang="0">
                  <a:pos x="143" y="14"/>
                </a:cxn>
                <a:cxn ang="0">
                  <a:pos x="154" y="18"/>
                </a:cxn>
                <a:cxn ang="0">
                  <a:pos x="164" y="18"/>
                </a:cxn>
                <a:cxn ang="0">
                  <a:pos x="175" y="18"/>
                </a:cxn>
                <a:cxn ang="0">
                  <a:pos x="185" y="21"/>
                </a:cxn>
                <a:cxn ang="0">
                  <a:pos x="196" y="21"/>
                </a:cxn>
                <a:cxn ang="0">
                  <a:pos x="206" y="21"/>
                </a:cxn>
                <a:cxn ang="0">
                  <a:pos x="217" y="21"/>
                </a:cxn>
                <a:cxn ang="0">
                  <a:pos x="227" y="25"/>
                </a:cxn>
                <a:cxn ang="0">
                  <a:pos x="238" y="25"/>
                </a:cxn>
                <a:cxn ang="0">
                  <a:pos x="248" y="25"/>
                </a:cxn>
                <a:cxn ang="0">
                  <a:pos x="259" y="25"/>
                </a:cxn>
                <a:cxn ang="0">
                  <a:pos x="269" y="25"/>
                </a:cxn>
                <a:cxn ang="0">
                  <a:pos x="280" y="28"/>
                </a:cxn>
                <a:cxn ang="0">
                  <a:pos x="290" y="28"/>
                </a:cxn>
                <a:cxn ang="0">
                  <a:pos x="301" y="28"/>
                </a:cxn>
                <a:cxn ang="0">
                  <a:pos x="311" y="28"/>
                </a:cxn>
                <a:cxn ang="0">
                  <a:pos x="322" y="28"/>
                </a:cxn>
                <a:cxn ang="0">
                  <a:pos x="332" y="32"/>
                </a:cxn>
                <a:cxn ang="0">
                  <a:pos x="343" y="32"/>
                </a:cxn>
                <a:cxn ang="0">
                  <a:pos x="353" y="32"/>
                </a:cxn>
                <a:cxn ang="0">
                  <a:pos x="364" y="32"/>
                </a:cxn>
                <a:cxn ang="0">
                  <a:pos x="374" y="32"/>
                </a:cxn>
                <a:cxn ang="0">
                  <a:pos x="385" y="35"/>
                </a:cxn>
                <a:cxn ang="0">
                  <a:pos x="395" y="35"/>
                </a:cxn>
                <a:cxn ang="0">
                  <a:pos x="406" y="35"/>
                </a:cxn>
                <a:cxn ang="0">
                  <a:pos x="416" y="35"/>
                </a:cxn>
                <a:cxn ang="0">
                  <a:pos x="427" y="35"/>
                </a:cxn>
                <a:cxn ang="0">
                  <a:pos x="437" y="35"/>
                </a:cxn>
              </a:cxnLst>
              <a:rect l="0" t="0" r="r" b="b"/>
              <a:pathLst>
                <a:path w="444" h="39">
                  <a:moveTo>
                    <a:pt x="0" y="0"/>
                  </a:moveTo>
                  <a:lnTo>
                    <a:pt x="3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31" y="4"/>
                  </a:lnTo>
                  <a:lnTo>
                    <a:pt x="35" y="4"/>
                  </a:lnTo>
                  <a:lnTo>
                    <a:pt x="38" y="4"/>
                  </a:lnTo>
                  <a:lnTo>
                    <a:pt x="42" y="4"/>
                  </a:lnTo>
                  <a:lnTo>
                    <a:pt x="45" y="4"/>
                  </a:lnTo>
                  <a:lnTo>
                    <a:pt x="49" y="4"/>
                  </a:lnTo>
                  <a:lnTo>
                    <a:pt x="52" y="7"/>
                  </a:lnTo>
                  <a:lnTo>
                    <a:pt x="56" y="7"/>
                  </a:lnTo>
                  <a:lnTo>
                    <a:pt x="59" y="7"/>
                  </a:lnTo>
                  <a:lnTo>
                    <a:pt x="63" y="7"/>
                  </a:lnTo>
                  <a:lnTo>
                    <a:pt x="66" y="7"/>
                  </a:lnTo>
                  <a:lnTo>
                    <a:pt x="70" y="7"/>
                  </a:lnTo>
                  <a:lnTo>
                    <a:pt x="73" y="7"/>
                  </a:lnTo>
                  <a:lnTo>
                    <a:pt x="77" y="7"/>
                  </a:lnTo>
                  <a:lnTo>
                    <a:pt x="80" y="7"/>
                  </a:lnTo>
                  <a:lnTo>
                    <a:pt x="84" y="11"/>
                  </a:lnTo>
                  <a:lnTo>
                    <a:pt x="87" y="11"/>
                  </a:lnTo>
                  <a:lnTo>
                    <a:pt x="91" y="11"/>
                  </a:lnTo>
                  <a:lnTo>
                    <a:pt x="94" y="11"/>
                  </a:lnTo>
                  <a:lnTo>
                    <a:pt x="98" y="11"/>
                  </a:lnTo>
                  <a:lnTo>
                    <a:pt x="101" y="11"/>
                  </a:lnTo>
                  <a:lnTo>
                    <a:pt x="105" y="11"/>
                  </a:lnTo>
                  <a:lnTo>
                    <a:pt x="108" y="11"/>
                  </a:lnTo>
                  <a:lnTo>
                    <a:pt x="112" y="11"/>
                  </a:lnTo>
                  <a:lnTo>
                    <a:pt x="115" y="14"/>
                  </a:lnTo>
                  <a:lnTo>
                    <a:pt x="119" y="14"/>
                  </a:lnTo>
                  <a:lnTo>
                    <a:pt x="122" y="14"/>
                  </a:lnTo>
                  <a:lnTo>
                    <a:pt x="126" y="14"/>
                  </a:lnTo>
                  <a:lnTo>
                    <a:pt x="129" y="14"/>
                  </a:lnTo>
                  <a:lnTo>
                    <a:pt x="133" y="14"/>
                  </a:lnTo>
                  <a:lnTo>
                    <a:pt x="136" y="14"/>
                  </a:lnTo>
                  <a:lnTo>
                    <a:pt x="140" y="14"/>
                  </a:lnTo>
                  <a:lnTo>
                    <a:pt x="143" y="14"/>
                  </a:lnTo>
                  <a:lnTo>
                    <a:pt x="147" y="18"/>
                  </a:lnTo>
                  <a:lnTo>
                    <a:pt x="150" y="18"/>
                  </a:lnTo>
                  <a:lnTo>
                    <a:pt x="154" y="18"/>
                  </a:lnTo>
                  <a:lnTo>
                    <a:pt x="157" y="18"/>
                  </a:lnTo>
                  <a:lnTo>
                    <a:pt x="161" y="18"/>
                  </a:lnTo>
                  <a:lnTo>
                    <a:pt x="164" y="18"/>
                  </a:lnTo>
                  <a:lnTo>
                    <a:pt x="168" y="18"/>
                  </a:lnTo>
                  <a:lnTo>
                    <a:pt x="171" y="18"/>
                  </a:lnTo>
                  <a:lnTo>
                    <a:pt x="175" y="18"/>
                  </a:lnTo>
                  <a:lnTo>
                    <a:pt x="178" y="18"/>
                  </a:lnTo>
                  <a:lnTo>
                    <a:pt x="182" y="18"/>
                  </a:lnTo>
                  <a:lnTo>
                    <a:pt x="185" y="21"/>
                  </a:lnTo>
                  <a:lnTo>
                    <a:pt x="189" y="21"/>
                  </a:lnTo>
                  <a:lnTo>
                    <a:pt x="192" y="21"/>
                  </a:lnTo>
                  <a:lnTo>
                    <a:pt x="196" y="21"/>
                  </a:lnTo>
                  <a:lnTo>
                    <a:pt x="199" y="21"/>
                  </a:lnTo>
                  <a:lnTo>
                    <a:pt x="203" y="21"/>
                  </a:lnTo>
                  <a:lnTo>
                    <a:pt x="206" y="21"/>
                  </a:lnTo>
                  <a:lnTo>
                    <a:pt x="210" y="21"/>
                  </a:lnTo>
                  <a:lnTo>
                    <a:pt x="213" y="21"/>
                  </a:lnTo>
                  <a:lnTo>
                    <a:pt x="217" y="21"/>
                  </a:lnTo>
                  <a:lnTo>
                    <a:pt x="220" y="21"/>
                  </a:lnTo>
                  <a:lnTo>
                    <a:pt x="224" y="21"/>
                  </a:lnTo>
                  <a:lnTo>
                    <a:pt x="227" y="25"/>
                  </a:lnTo>
                  <a:lnTo>
                    <a:pt x="231" y="25"/>
                  </a:lnTo>
                  <a:lnTo>
                    <a:pt x="234" y="25"/>
                  </a:lnTo>
                  <a:lnTo>
                    <a:pt x="238" y="25"/>
                  </a:lnTo>
                  <a:lnTo>
                    <a:pt x="241" y="25"/>
                  </a:lnTo>
                  <a:lnTo>
                    <a:pt x="245" y="25"/>
                  </a:lnTo>
                  <a:lnTo>
                    <a:pt x="248" y="25"/>
                  </a:lnTo>
                  <a:lnTo>
                    <a:pt x="252" y="25"/>
                  </a:lnTo>
                  <a:lnTo>
                    <a:pt x="255" y="25"/>
                  </a:lnTo>
                  <a:lnTo>
                    <a:pt x="259" y="25"/>
                  </a:lnTo>
                  <a:lnTo>
                    <a:pt x="262" y="25"/>
                  </a:lnTo>
                  <a:lnTo>
                    <a:pt x="266" y="25"/>
                  </a:lnTo>
                  <a:lnTo>
                    <a:pt x="269" y="25"/>
                  </a:lnTo>
                  <a:lnTo>
                    <a:pt x="273" y="28"/>
                  </a:lnTo>
                  <a:lnTo>
                    <a:pt x="276" y="28"/>
                  </a:lnTo>
                  <a:lnTo>
                    <a:pt x="280" y="28"/>
                  </a:lnTo>
                  <a:lnTo>
                    <a:pt x="283" y="28"/>
                  </a:lnTo>
                  <a:lnTo>
                    <a:pt x="287" y="28"/>
                  </a:lnTo>
                  <a:lnTo>
                    <a:pt x="290" y="28"/>
                  </a:lnTo>
                  <a:lnTo>
                    <a:pt x="294" y="28"/>
                  </a:lnTo>
                  <a:lnTo>
                    <a:pt x="297" y="28"/>
                  </a:lnTo>
                  <a:lnTo>
                    <a:pt x="301" y="28"/>
                  </a:lnTo>
                  <a:lnTo>
                    <a:pt x="304" y="28"/>
                  </a:lnTo>
                  <a:lnTo>
                    <a:pt x="308" y="28"/>
                  </a:lnTo>
                  <a:lnTo>
                    <a:pt x="311" y="28"/>
                  </a:lnTo>
                  <a:lnTo>
                    <a:pt x="315" y="28"/>
                  </a:lnTo>
                  <a:lnTo>
                    <a:pt x="318" y="28"/>
                  </a:lnTo>
                  <a:lnTo>
                    <a:pt x="322" y="28"/>
                  </a:lnTo>
                  <a:lnTo>
                    <a:pt x="325" y="32"/>
                  </a:lnTo>
                  <a:lnTo>
                    <a:pt x="329" y="32"/>
                  </a:lnTo>
                  <a:lnTo>
                    <a:pt x="332" y="32"/>
                  </a:lnTo>
                  <a:lnTo>
                    <a:pt x="336" y="32"/>
                  </a:lnTo>
                  <a:lnTo>
                    <a:pt x="339" y="32"/>
                  </a:lnTo>
                  <a:lnTo>
                    <a:pt x="343" y="32"/>
                  </a:lnTo>
                  <a:lnTo>
                    <a:pt x="346" y="32"/>
                  </a:lnTo>
                  <a:lnTo>
                    <a:pt x="350" y="32"/>
                  </a:lnTo>
                  <a:lnTo>
                    <a:pt x="353" y="32"/>
                  </a:lnTo>
                  <a:lnTo>
                    <a:pt x="357" y="32"/>
                  </a:lnTo>
                  <a:lnTo>
                    <a:pt x="360" y="32"/>
                  </a:lnTo>
                  <a:lnTo>
                    <a:pt x="364" y="32"/>
                  </a:lnTo>
                  <a:lnTo>
                    <a:pt x="367" y="32"/>
                  </a:lnTo>
                  <a:lnTo>
                    <a:pt x="371" y="32"/>
                  </a:lnTo>
                  <a:lnTo>
                    <a:pt x="374" y="32"/>
                  </a:lnTo>
                  <a:lnTo>
                    <a:pt x="378" y="32"/>
                  </a:lnTo>
                  <a:lnTo>
                    <a:pt x="381" y="35"/>
                  </a:lnTo>
                  <a:lnTo>
                    <a:pt x="385" y="35"/>
                  </a:lnTo>
                  <a:lnTo>
                    <a:pt x="388" y="35"/>
                  </a:lnTo>
                  <a:lnTo>
                    <a:pt x="392" y="35"/>
                  </a:lnTo>
                  <a:lnTo>
                    <a:pt x="395" y="35"/>
                  </a:lnTo>
                  <a:lnTo>
                    <a:pt x="399" y="35"/>
                  </a:lnTo>
                  <a:lnTo>
                    <a:pt x="402" y="35"/>
                  </a:lnTo>
                  <a:lnTo>
                    <a:pt x="406" y="35"/>
                  </a:lnTo>
                  <a:lnTo>
                    <a:pt x="409" y="35"/>
                  </a:lnTo>
                  <a:lnTo>
                    <a:pt x="413" y="35"/>
                  </a:lnTo>
                  <a:lnTo>
                    <a:pt x="416" y="35"/>
                  </a:lnTo>
                  <a:lnTo>
                    <a:pt x="420" y="35"/>
                  </a:lnTo>
                  <a:lnTo>
                    <a:pt x="423" y="35"/>
                  </a:lnTo>
                  <a:lnTo>
                    <a:pt x="427" y="35"/>
                  </a:lnTo>
                  <a:lnTo>
                    <a:pt x="430" y="35"/>
                  </a:lnTo>
                  <a:lnTo>
                    <a:pt x="434" y="35"/>
                  </a:lnTo>
                  <a:lnTo>
                    <a:pt x="437" y="35"/>
                  </a:lnTo>
                  <a:lnTo>
                    <a:pt x="441" y="35"/>
                  </a:lnTo>
                  <a:lnTo>
                    <a:pt x="444" y="39"/>
                  </a:lnTo>
                </a:path>
              </a:pathLst>
            </a:custGeom>
            <a:noFill/>
            <a:ln w="11113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sp>
          <p:nvSpPr>
            <p:cNvPr id="55" name="Freeform 80"/>
            <p:cNvSpPr>
              <a:spLocks/>
            </p:cNvSpPr>
            <p:nvPr/>
          </p:nvSpPr>
          <p:spPr bwMode="auto">
            <a:xfrm>
              <a:off x="10901345" y="6188866"/>
              <a:ext cx="198480" cy="11221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1" y="0"/>
                </a:cxn>
                <a:cxn ang="0">
                  <a:pos x="18" y="0"/>
                </a:cxn>
                <a:cxn ang="0">
                  <a:pos x="25" y="0"/>
                </a:cxn>
                <a:cxn ang="0">
                  <a:pos x="32" y="0"/>
                </a:cxn>
                <a:cxn ang="0">
                  <a:pos x="39" y="0"/>
                </a:cxn>
                <a:cxn ang="0">
                  <a:pos x="46" y="0"/>
                </a:cxn>
                <a:cxn ang="0">
                  <a:pos x="53" y="0"/>
                </a:cxn>
                <a:cxn ang="0">
                  <a:pos x="60" y="0"/>
                </a:cxn>
                <a:cxn ang="0">
                  <a:pos x="67" y="0"/>
                </a:cxn>
                <a:cxn ang="0">
                  <a:pos x="74" y="3"/>
                </a:cxn>
                <a:cxn ang="0">
                  <a:pos x="81" y="3"/>
                </a:cxn>
                <a:cxn ang="0">
                  <a:pos x="88" y="3"/>
                </a:cxn>
                <a:cxn ang="0">
                  <a:pos x="95" y="3"/>
                </a:cxn>
                <a:cxn ang="0">
                  <a:pos x="102" y="3"/>
                </a:cxn>
                <a:cxn ang="0">
                  <a:pos x="109" y="3"/>
                </a:cxn>
                <a:cxn ang="0">
                  <a:pos x="116" y="3"/>
                </a:cxn>
                <a:cxn ang="0">
                  <a:pos x="123" y="3"/>
                </a:cxn>
                <a:cxn ang="0">
                  <a:pos x="130" y="3"/>
                </a:cxn>
                <a:cxn ang="0">
                  <a:pos x="137" y="3"/>
                </a:cxn>
                <a:cxn ang="0">
                  <a:pos x="144" y="3"/>
                </a:cxn>
                <a:cxn ang="0">
                  <a:pos x="151" y="3"/>
                </a:cxn>
                <a:cxn ang="0">
                  <a:pos x="158" y="7"/>
                </a:cxn>
                <a:cxn ang="0">
                  <a:pos x="165" y="7"/>
                </a:cxn>
                <a:cxn ang="0">
                  <a:pos x="172" y="7"/>
                </a:cxn>
                <a:cxn ang="0">
                  <a:pos x="179" y="7"/>
                </a:cxn>
                <a:cxn ang="0">
                  <a:pos x="186" y="7"/>
                </a:cxn>
                <a:cxn ang="0">
                  <a:pos x="193" y="7"/>
                </a:cxn>
                <a:cxn ang="0">
                  <a:pos x="200" y="7"/>
                </a:cxn>
                <a:cxn ang="0">
                  <a:pos x="207" y="7"/>
                </a:cxn>
                <a:cxn ang="0">
                  <a:pos x="214" y="7"/>
                </a:cxn>
                <a:cxn ang="0">
                  <a:pos x="221" y="7"/>
                </a:cxn>
                <a:cxn ang="0">
                  <a:pos x="228" y="7"/>
                </a:cxn>
                <a:cxn ang="0">
                  <a:pos x="235" y="7"/>
                </a:cxn>
                <a:cxn ang="0">
                  <a:pos x="242" y="7"/>
                </a:cxn>
                <a:cxn ang="0">
                  <a:pos x="249" y="7"/>
                </a:cxn>
                <a:cxn ang="0">
                  <a:pos x="256" y="10"/>
                </a:cxn>
              </a:cxnLst>
              <a:rect l="0" t="0" r="r" b="b"/>
              <a:pathLst>
                <a:path w="259" h="10">
                  <a:moveTo>
                    <a:pt x="0" y="0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5" y="0"/>
                  </a:lnTo>
                  <a:lnTo>
                    <a:pt x="39" y="0"/>
                  </a:lnTo>
                  <a:lnTo>
                    <a:pt x="42" y="0"/>
                  </a:lnTo>
                  <a:lnTo>
                    <a:pt x="46" y="0"/>
                  </a:lnTo>
                  <a:lnTo>
                    <a:pt x="49" y="0"/>
                  </a:lnTo>
                  <a:lnTo>
                    <a:pt x="53" y="0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3" y="0"/>
                  </a:lnTo>
                  <a:lnTo>
                    <a:pt x="67" y="0"/>
                  </a:lnTo>
                  <a:lnTo>
                    <a:pt x="70" y="0"/>
                  </a:lnTo>
                  <a:lnTo>
                    <a:pt x="74" y="3"/>
                  </a:lnTo>
                  <a:lnTo>
                    <a:pt x="77" y="3"/>
                  </a:lnTo>
                  <a:lnTo>
                    <a:pt x="81" y="3"/>
                  </a:lnTo>
                  <a:lnTo>
                    <a:pt x="84" y="3"/>
                  </a:lnTo>
                  <a:lnTo>
                    <a:pt x="88" y="3"/>
                  </a:lnTo>
                  <a:lnTo>
                    <a:pt x="91" y="3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2" y="3"/>
                  </a:lnTo>
                  <a:lnTo>
                    <a:pt x="105" y="3"/>
                  </a:lnTo>
                  <a:lnTo>
                    <a:pt x="109" y="3"/>
                  </a:lnTo>
                  <a:lnTo>
                    <a:pt x="112" y="3"/>
                  </a:lnTo>
                  <a:lnTo>
                    <a:pt x="116" y="3"/>
                  </a:lnTo>
                  <a:lnTo>
                    <a:pt x="119" y="3"/>
                  </a:lnTo>
                  <a:lnTo>
                    <a:pt x="123" y="3"/>
                  </a:lnTo>
                  <a:lnTo>
                    <a:pt x="126" y="3"/>
                  </a:lnTo>
                  <a:lnTo>
                    <a:pt x="130" y="3"/>
                  </a:lnTo>
                  <a:lnTo>
                    <a:pt x="133" y="3"/>
                  </a:lnTo>
                  <a:lnTo>
                    <a:pt x="137" y="3"/>
                  </a:lnTo>
                  <a:lnTo>
                    <a:pt x="140" y="3"/>
                  </a:lnTo>
                  <a:lnTo>
                    <a:pt x="144" y="3"/>
                  </a:lnTo>
                  <a:lnTo>
                    <a:pt x="147" y="3"/>
                  </a:lnTo>
                  <a:lnTo>
                    <a:pt x="151" y="3"/>
                  </a:lnTo>
                  <a:lnTo>
                    <a:pt x="154" y="3"/>
                  </a:lnTo>
                  <a:lnTo>
                    <a:pt x="158" y="7"/>
                  </a:lnTo>
                  <a:lnTo>
                    <a:pt x="161" y="7"/>
                  </a:lnTo>
                  <a:lnTo>
                    <a:pt x="165" y="7"/>
                  </a:lnTo>
                  <a:lnTo>
                    <a:pt x="168" y="7"/>
                  </a:lnTo>
                  <a:lnTo>
                    <a:pt x="172" y="7"/>
                  </a:lnTo>
                  <a:lnTo>
                    <a:pt x="175" y="7"/>
                  </a:lnTo>
                  <a:lnTo>
                    <a:pt x="179" y="7"/>
                  </a:lnTo>
                  <a:lnTo>
                    <a:pt x="182" y="7"/>
                  </a:lnTo>
                  <a:lnTo>
                    <a:pt x="186" y="7"/>
                  </a:lnTo>
                  <a:lnTo>
                    <a:pt x="189" y="7"/>
                  </a:lnTo>
                  <a:lnTo>
                    <a:pt x="193" y="7"/>
                  </a:lnTo>
                  <a:lnTo>
                    <a:pt x="196" y="7"/>
                  </a:lnTo>
                  <a:lnTo>
                    <a:pt x="200" y="7"/>
                  </a:lnTo>
                  <a:lnTo>
                    <a:pt x="203" y="7"/>
                  </a:lnTo>
                  <a:lnTo>
                    <a:pt x="207" y="7"/>
                  </a:lnTo>
                  <a:lnTo>
                    <a:pt x="210" y="7"/>
                  </a:lnTo>
                  <a:lnTo>
                    <a:pt x="214" y="7"/>
                  </a:lnTo>
                  <a:lnTo>
                    <a:pt x="217" y="7"/>
                  </a:lnTo>
                  <a:lnTo>
                    <a:pt x="221" y="7"/>
                  </a:lnTo>
                  <a:lnTo>
                    <a:pt x="224" y="7"/>
                  </a:lnTo>
                  <a:lnTo>
                    <a:pt x="228" y="7"/>
                  </a:lnTo>
                  <a:lnTo>
                    <a:pt x="231" y="7"/>
                  </a:lnTo>
                  <a:lnTo>
                    <a:pt x="235" y="7"/>
                  </a:lnTo>
                  <a:lnTo>
                    <a:pt x="238" y="7"/>
                  </a:lnTo>
                  <a:lnTo>
                    <a:pt x="242" y="7"/>
                  </a:lnTo>
                  <a:lnTo>
                    <a:pt x="245" y="7"/>
                  </a:lnTo>
                  <a:lnTo>
                    <a:pt x="249" y="7"/>
                  </a:lnTo>
                  <a:lnTo>
                    <a:pt x="252" y="7"/>
                  </a:lnTo>
                  <a:lnTo>
                    <a:pt x="256" y="10"/>
                  </a:lnTo>
                  <a:lnTo>
                    <a:pt x="259" y="10"/>
                  </a:lnTo>
                </a:path>
              </a:pathLst>
            </a:custGeom>
            <a:noFill/>
            <a:ln w="11113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/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5120527" y="4608526"/>
              <a:ext cx="2197344" cy="1928254"/>
              <a:chOff x="5111100" y="4608526"/>
              <a:chExt cx="2197344" cy="1928254"/>
            </a:xfrm>
          </p:grpSpPr>
          <p:grpSp>
            <p:nvGrpSpPr>
              <p:cNvPr id="100" name="Group 99"/>
              <p:cNvGrpSpPr/>
              <p:nvPr/>
            </p:nvGrpSpPr>
            <p:grpSpPr>
              <a:xfrm>
                <a:off x="5606079" y="6220391"/>
                <a:ext cx="1702365" cy="316389"/>
                <a:chOff x="5606079" y="6220391"/>
                <a:chExt cx="1702365" cy="316389"/>
              </a:xfrm>
            </p:grpSpPr>
            <p:sp>
              <p:nvSpPr>
                <p:cNvPr id="108" name="Rectangle 10"/>
                <p:cNvSpPr>
                  <a:spLocks noChangeArrowheads="1"/>
                </p:cNvSpPr>
                <p:nvPr/>
              </p:nvSpPr>
              <p:spPr bwMode="auto">
                <a:xfrm>
                  <a:off x="5606079" y="6220391"/>
                  <a:ext cx="143203" cy="3077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500" dirty="0">
                      <a:solidFill>
                        <a:srgbClr val="000000"/>
                      </a:solidFill>
                      <a:latin typeface="Helvetica" charset="0"/>
                      <a:cs typeface="Arial" pitchFamily="34" charset="0"/>
                    </a:rPr>
                    <a:t>0</a:t>
                  </a:r>
                  <a:endParaRPr lang="de-DE" sz="15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9" name="Rectangle 12"/>
                <p:cNvSpPr>
                  <a:spLocks noChangeArrowheads="1"/>
                </p:cNvSpPr>
                <p:nvPr/>
              </p:nvSpPr>
              <p:spPr bwMode="auto">
                <a:xfrm>
                  <a:off x="6301330" y="6220391"/>
                  <a:ext cx="376172" cy="3077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500" dirty="0">
                      <a:solidFill>
                        <a:srgbClr val="000000"/>
                      </a:solidFill>
                      <a:latin typeface="Helvetica" charset="0"/>
                      <a:cs typeface="Arial" pitchFamily="34" charset="0"/>
                    </a:rPr>
                    <a:t>2k</a:t>
                  </a:r>
                  <a:r>
                    <a:rPr lang="de-DE" sz="1500" baseline="-25000" dirty="0">
                      <a:solidFill>
                        <a:srgbClr val="000000"/>
                      </a:solidFill>
                      <a:latin typeface="Helvetica" charset="0"/>
                      <a:cs typeface="Arial" pitchFamily="34" charset="0"/>
                    </a:rPr>
                    <a:t>F</a:t>
                  </a:r>
                  <a:endParaRPr lang="de-DE" sz="1500" baseline="-250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0" name="Rectangle 29"/>
                <p:cNvSpPr>
                  <a:spLocks noChangeArrowheads="1"/>
                </p:cNvSpPr>
                <p:nvPr/>
              </p:nvSpPr>
              <p:spPr bwMode="auto">
                <a:xfrm>
                  <a:off x="7180204" y="6229004"/>
                  <a:ext cx="128240" cy="3077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500" dirty="0">
                      <a:solidFill>
                        <a:srgbClr val="000000"/>
                      </a:solidFill>
                      <a:latin typeface="Helvetica" charset="0"/>
                      <a:cs typeface="Arial" pitchFamily="34" charset="0"/>
                    </a:rPr>
                    <a:t>k</a:t>
                  </a:r>
                  <a:endParaRPr lang="de-DE" sz="15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01" name="Group 100"/>
              <p:cNvGrpSpPr/>
              <p:nvPr/>
            </p:nvGrpSpPr>
            <p:grpSpPr>
              <a:xfrm>
                <a:off x="5111100" y="4608526"/>
                <a:ext cx="472952" cy="1848002"/>
                <a:chOff x="5111100" y="4608526"/>
                <a:chExt cx="472952" cy="1848002"/>
              </a:xfrm>
            </p:grpSpPr>
            <p:sp>
              <p:nvSpPr>
                <p:cNvPr id="102" name="Rectangle 14"/>
                <p:cNvSpPr>
                  <a:spLocks noChangeArrowheads="1"/>
                </p:cNvSpPr>
                <p:nvPr/>
              </p:nvSpPr>
              <p:spPr bwMode="auto">
                <a:xfrm>
                  <a:off x="5440849" y="6148752"/>
                  <a:ext cx="143203" cy="3077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500" dirty="0">
                      <a:solidFill>
                        <a:srgbClr val="000000"/>
                      </a:solidFill>
                      <a:latin typeface="Helvetica" charset="0"/>
                      <a:cs typeface="Arial" pitchFamily="34" charset="0"/>
                    </a:rPr>
                    <a:t>0</a:t>
                  </a:r>
                  <a:endParaRPr lang="de-DE" sz="15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3" name="Rectangle 16"/>
                <p:cNvSpPr>
                  <a:spLocks noChangeArrowheads="1"/>
                </p:cNvSpPr>
                <p:nvPr/>
              </p:nvSpPr>
              <p:spPr bwMode="auto">
                <a:xfrm>
                  <a:off x="5440849" y="5762576"/>
                  <a:ext cx="143203" cy="3077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500" dirty="0">
                      <a:solidFill>
                        <a:srgbClr val="000000"/>
                      </a:solidFill>
                      <a:latin typeface="Helvetica" charset="0"/>
                      <a:cs typeface="Arial" pitchFamily="34" charset="0"/>
                    </a:rPr>
                    <a:t>1</a:t>
                  </a:r>
                  <a:endParaRPr lang="de-DE" sz="15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4" name="Rectangle 18"/>
                <p:cNvSpPr>
                  <a:spLocks noChangeArrowheads="1"/>
                </p:cNvSpPr>
                <p:nvPr/>
              </p:nvSpPr>
              <p:spPr bwMode="auto">
                <a:xfrm>
                  <a:off x="5440849" y="5376400"/>
                  <a:ext cx="143203" cy="3077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500">
                      <a:solidFill>
                        <a:srgbClr val="000000"/>
                      </a:solidFill>
                      <a:latin typeface="Helvetica" charset="0"/>
                      <a:cs typeface="Arial" pitchFamily="34" charset="0"/>
                    </a:rPr>
                    <a:t>2</a:t>
                  </a:r>
                  <a:endParaRPr lang="de-DE" sz="15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5" name="Rectangle 20"/>
                <p:cNvSpPr>
                  <a:spLocks noChangeArrowheads="1"/>
                </p:cNvSpPr>
                <p:nvPr/>
              </p:nvSpPr>
              <p:spPr bwMode="auto">
                <a:xfrm>
                  <a:off x="5440849" y="4990225"/>
                  <a:ext cx="143203" cy="3077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500">
                      <a:solidFill>
                        <a:srgbClr val="000000"/>
                      </a:solidFill>
                      <a:latin typeface="Helvetica" charset="0"/>
                      <a:cs typeface="Arial" pitchFamily="34" charset="0"/>
                    </a:rPr>
                    <a:t>3</a:t>
                  </a:r>
                  <a:endParaRPr lang="de-DE" sz="15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6" name="Rectangle 22"/>
                <p:cNvSpPr>
                  <a:spLocks noChangeArrowheads="1"/>
                </p:cNvSpPr>
                <p:nvPr/>
              </p:nvSpPr>
              <p:spPr bwMode="auto">
                <a:xfrm>
                  <a:off x="5440849" y="4608526"/>
                  <a:ext cx="143203" cy="3077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500" dirty="0">
                      <a:solidFill>
                        <a:srgbClr val="000000"/>
                      </a:solidFill>
                      <a:latin typeface="Helvetica" charset="0"/>
                      <a:cs typeface="Arial" pitchFamily="34" charset="0"/>
                    </a:rPr>
                    <a:t>4</a:t>
                  </a:r>
                  <a:endParaRPr lang="de-DE" sz="15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7" name="Rectangle 30"/>
                <p:cNvSpPr>
                  <a:spLocks noChangeArrowheads="1"/>
                </p:cNvSpPr>
                <p:nvPr/>
              </p:nvSpPr>
              <p:spPr bwMode="auto">
                <a:xfrm rot="16200000">
                  <a:off x="5194456" y="5338942"/>
                  <a:ext cx="141064" cy="3077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500" dirty="0">
                      <a:solidFill>
                        <a:srgbClr val="000000"/>
                      </a:solidFill>
                      <a:latin typeface="Symbol" pitchFamily="18" charset="2"/>
                      <a:cs typeface="Arial" pitchFamily="34" charset="0"/>
                    </a:rPr>
                    <a:t>c</a:t>
                  </a:r>
                  <a:endParaRPr lang="de-DE" sz="1500" dirty="0">
                    <a:latin typeface="Symbol" pitchFamily="18" charset="2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57" name="Group 56"/>
            <p:cNvGrpSpPr/>
            <p:nvPr/>
          </p:nvGrpSpPr>
          <p:grpSpPr>
            <a:xfrm>
              <a:off x="5626146" y="4668971"/>
              <a:ext cx="1646306" cy="1540227"/>
              <a:chOff x="5626146" y="4668971"/>
              <a:chExt cx="1646306" cy="1540227"/>
            </a:xfrm>
          </p:grpSpPr>
          <p:sp>
            <p:nvSpPr>
              <p:cNvPr id="84" name="Line 7"/>
              <p:cNvSpPr>
                <a:spLocks noChangeShapeType="1"/>
              </p:cNvSpPr>
              <p:nvPr/>
            </p:nvSpPr>
            <p:spPr bwMode="auto">
              <a:xfrm>
                <a:off x="5626146" y="6209197"/>
                <a:ext cx="1646306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500"/>
              </a:p>
            </p:txBody>
          </p:sp>
          <p:sp>
            <p:nvSpPr>
              <p:cNvPr id="85" name="Line 8"/>
              <p:cNvSpPr>
                <a:spLocks noChangeShapeType="1"/>
              </p:cNvSpPr>
              <p:nvPr/>
            </p:nvSpPr>
            <p:spPr bwMode="auto">
              <a:xfrm flipV="1">
                <a:off x="5626146" y="4668971"/>
                <a:ext cx="0" cy="154022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500"/>
              </a:p>
            </p:txBody>
          </p:sp>
          <p:sp>
            <p:nvSpPr>
              <p:cNvPr id="86" name="Line 9"/>
              <p:cNvSpPr>
                <a:spLocks noChangeShapeType="1"/>
              </p:cNvSpPr>
              <p:nvPr/>
            </p:nvSpPr>
            <p:spPr bwMode="auto">
              <a:xfrm flipV="1">
                <a:off x="5626146" y="6185691"/>
                <a:ext cx="0" cy="2350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500"/>
              </a:p>
            </p:txBody>
          </p:sp>
          <p:sp>
            <p:nvSpPr>
              <p:cNvPr id="87" name="Line 11"/>
              <p:cNvSpPr>
                <a:spLocks noChangeShapeType="1"/>
              </p:cNvSpPr>
              <p:nvPr/>
            </p:nvSpPr>
            <p:spPr bwMode="auto">
              <a:xfrm flipV="1">
                <a:off x="6448045" y="6185691"/>
                <a:ext cx="0" cy="2350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500"/>
              </a:p>
            </p:txBody>
          </p:sp>
          <p:sp>
            <p:nvSpPr>
              <p:cNvPr id="88" name="Line 13"/>
              <p:cNvSpPr>
                <a:spLocks noChangeShapeType="1"/>
              </p:cNvSpPr>
              <p:nvPr/>
            </p:nvSpPr>
            <p:spPr bwMode="auto">
              <a:xfrm>
                <a:off x="5626146" y="6209197"/>
                <a:ext cx="14214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500"/>
              </a:p>
            </p:txBody>
          </p:sp>
          <p:sp>
            <p:nvSpPr>
              <p:cNvPr id="89" name="Line 15"/>
              <p:cNvSpPr>
                <a:spLocks noChangeShapeType="1"/>
              </p:cNvSpPr>
              <p:nvPr/>
            </p:nvSpPr>
            <p:spPr bwMode="auto">
              <a:xfrm>
                <a:off x="5626146" y="5823021"/>
                <a:ext cx="14214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500"/>
              </a:p>
            </p:txBody>
          </p:sp>
          <p:sp>
            <p:nvSpPr>
              <p:cNvPr id="90" name="Line 17"/>
              <p:cNvSpPr>
                <a:spLocks noChangeShapeType="1"/>
              </p:cNvSpPr>
              <p:nvPr/>
            </p:nvSpPr>
            <p:spPr bwMode="auto">
              <a:xfrm>
                <a:off x="5626146" y="5436845"/>
                <a:ext cx="14214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500"/>
              </a:p>
            </p:txBody>
          </p:sp>
          <p:sp>
            <p:nvSpPr>
              <p:cNvPr id="91" name="Line 19"/>
              <p:cNvSpPr>
                <a:spLocks noChangeShapeType="1"/>
              </p:cNvSpPr>
              <p:nvPr/>
            </p:nvSpPr>
            <p:spPr bwMode="auto">
              <a:xfrm>
                <a:off x="5626146" y="5050669"/>
                <a:ext cx="14214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500"/>
              </a:p>
            </p:txBody>
          </p:sp>
          <p:sp>
            <p:nvSpPr>
              <p:cNvPr id="92" name="Line 21"/>
              <p:cNvSpPr>
                <a:spLocks noChangeShapeType="1"/>
              </p:cNvSpPr>
              <p:nvPr/>
            </p:nvSpPr>
            <p:spPr bwMode="auto">
              <a:xfrm>
                <a:off x="5626146" y="4668971"/>
                <a:ext cx="14214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500"/>
              </a:p>
            </p:txBody>
          </p:sp>
          <p:sp>
            <p:nvSpPr>
              <p:cNvPr id="93" name="Freeform 23"/>
              <p:cNvSpPr>
                <a:spLocks/>
              </p:cNvSpPr>
              <p:nvPr/>
            </p:nvSpPr>
            <p:spPr bwMode="auto">
              <a:xfrm>
                <a:off x="5626146" y="5792799"/>
                <a:ext cx="358692" cy="30222"/>
              </a:xfrm>
              <a:custGeom>
                <a:avLst/>
                <a:gdLst/>
                <a:ahLst/>
                <a:cxnLst>
                  <a:cxn ang="0">
                    <a:pos x="7" y="27"/>
                  </a:cxn>
                  <a:cxn ang="0">
                    <a:pos x="17" y="27"/>
                  </a:cxn>
                  <a:cxn ang="0">
                    <a:pos x="27" y="27"/>
                  </a:cxn>
                  <a:cxn ang="0">
                    <a:pos x="37" y="27"/>
                  </a:cxn>
                  <a:cxn ang="0">
                    <a:pos x="47" y="27"/>
                  </a:cxn>
                  <a:cxn ang="0">
                    <a:pos x="57" y="27"/>
                  </a:cxn>
                  <a:cxn ang="0">
                    <a:pos x="68" y="27"/>
                  </a:cxn>
                  <a:cxn ang="0">
                    <a:pos x="78" y="27"/>
                  </a:cxn>
                  <a:cxn ang="0">
                    <a:pos x="88" y="24"/>
                  </a:cxn>
                  <a:cxn ang="0">
                    <a:pos x="98" y="24"/>
                  </a:cxn>
                  <a:cxn ang="0">
                    <a:pos x="108" y="24"/>
                  </a:cxn>
                  <a:cxn ang="0">
                    <a:pos x="118" y="24"/>
                  </a:cxn>
                  <a:cxn ang="0">
                    <a:pos x="128" y="24"/>
                  </a:cxn>
                  <a:cxn ang="0">
                    <a:pos x="138" y="24"/>
                  </a:cxn>
                  <a:cxn ang="0">
                    <a:pos x="149" y="24"/>
                  </a:cxn>
                  <a:cxn ang="0">
                    <a:pos x="159" y="24"/>
                  </a:cxn>
                  <a:cxn ang="0">
                    <a:pos x="169" y="24"/>
                  </a:cxn>
                  <a:cxn ang="0">
                    <a:pos x="179" y="24"/>
                  </a:cxn>
                  <a:cxn ang="0">
                    <a:pos x="189" y="20"/>
                  </a:cxn>
                  <a:cxn ang="0">
                    <a:pos x="199" y="20"/>
                  </a:cxn>
                  <a:cxn ang="0">
                    <a:pos x="209" y="20"/>
                  </a:cxn>
                  <a:cxn ang="0">
                    <a:pos x="220" y="20"/>
                  </a:cxn>
                  <a:cxn ang="0">
                    <a:pos x="230" y="20"/>
                  </a:cxn>
                  <a:cxn ang="0">
                    <a:pos x="240" y="20"/>
                  </a:cxn>
                  <a:cxn ang="0">
                    <a:pos x="250" y="17"/>
                  </a:cxn>
                  <a:cxn ang="0">
                    <a:pos x="260" y="17"/>
                  </a:cxn>
                  <a:cxn ang="0">
                    <a:pos x="270" y="17"/>
                  </a:cxn>
                  <a:cxn ang="0">
                    <a:pos x="280" y="17"/>
                  </a:cxn>
                  <a:cxn ang="0">
                    <a:pos x="290" y="17"/>
                  </a:cxn>
                  <a:cxn ang="0">
                    <a:pos x="301" y="13"/>
                  </a:cxn>
                  <a:cxn ang="0">
                    <a:pos x="311" y="13"/>
                  </a:cxn>
                  <a:cxn ang="0">
                    <a:pos x="321" y="13"/>
                  </a:cxn>
                  <a:cxn ang="0">
                    <a:pos x="331" y="13"/>
                  </a:cxn>
                  <a:cxn ang="0">
                    <a:pos x="341" y="10"/>
                  </a:cxn>
                  <a:cxn ang="0">
                    <a:pos x="351" y="10"/>
                  </a:cxn>
                  <a:cxn ang="0">
                    <a:pos x="361" y="10"/>
                  </a:cxn>
                  <a:cxn ang="0">
                    <a:pos x="372" y="7"/>
                  </a:cxn>
                  <a:cxn ang="0">
                    <a:pos x="382" y="7"/>
                  </a:cxn>
                  <a:cxn ang="0">
                    <a:pos x="392" y="7"/>
                  </a:cxn>
                  <a:cxn ang="0">
                    <a:pos x="402" y="3"/>
                  </a:cxn>
                  <a:cxn ang="0">
                    <a:pos x="412" y="3"/>
                  </a:cxn>
                  <a:cxn ang="0">
                    <a:pos x="422" y="3"/>
                  </a:cxn>
                </a:cxnLst>
                <a:rect l="0" t="0" r="r" b="b"/>
                <a:pathLst>
                  <a:path w="429" h="27">
                    <a:moveTo>
                      <a:pt x="0" y="27"/>
                    </a:moveTo>
                    <a:lnTo>
                      <a:pt x="3" y="27"/>
                    </a:lnTo>
                    <a:lnTo>
                      <a:pt x="7" y="27"/>
                    </a:lnTo>
                    <a:lnTo>
                      <a:pt x="10" y="27"/>
                    </a:lnTo>
                    <a:lnTo>
                      <a:pt x="14" y="27"/>
                    </a:lnTo>
                    <a:lnTo>
                      <a:pt x="17" y="27"/>
                    </a:lnTo>
                    <a:lnTo>
                      <a:pt x="20" y="27"/>
                    </a:lnTo>
                    <a:lnTo>
                      <a:pt x="24" y="27"/>
                    </a:lnTo>
                    <a:lnTo>
                      <a:pt x="27" y="27"/>
                    </a:lnTo>
                    <a:lnTo>
                      <a:pt x="30" y="27"/>
                    </a:lnTo>
                    <a:lnTo>
                      <a:pt x="34" y="27"/>
                    </a:lnTo>
                    <a:lnTo>
                      <a:pt x="37" y="27"/>
                    </a:lnTo>
                    <a:lnTo>
                      <a:pt x="41" y="27"/>
                    </a:lnTo>
                    <a:lnTo>
                      <a:pt x="44" y="27"/>
                    </a:lnTo>
                    <a:lnTo>
                      <a:pt x="47" y="27"/>
                    </a:lnTo>
                    <a:lnTo>
                      <a:pt x="51" y="27"/>
                    </a:lnTo>
                    <a:lnTo>
                      <a:pt x="54" y="27"/>
                    </a:lnTo>
                    <a:lnTo>
                      <a:pt x="57" y="27"/>
                    </a:lnTo>
                    <a:lnTo>
                      <a:pt x="61" y="27"/>
                    </a:lnTo>
                    <a:lnTo>
                      <a:pt x="64" y="27"/>
                    </a:lnTo>
                    <a:lnTo>
                      <a:pt x="68" y="27"/>
                    </a:lnTo>
                    <a:lnTo>
                      <a:pt x="71" y="27"/>
                    </a:lnTo>
                    <a:lnTo>
                      <a:pt x="74" y="27"/>
                    </a:lnTo>
                    <a:lnTo>
                      <a:pt x="78" y="27"/>
                    </a:lnTo>
                    <a:lnTo>
                      <a:pt x="81" y="27"/>
                    </a:lnTo>
                    <a:lnTo>
                      <a:pt x="84" y="24"/>
                    </a:lnTo>
                    <a:lnTo>
                      <a:pt x="88" y="24"/>
                    </a:lnTo>
                    <a:lnTo>
                      <a:pt x="91" y="24"/>
                    </a:lnTo>
                    <a:lnTo>
                      <a:pt x="95" y="24"/>
                    </a:lnTo>
                    <a:lnTo>
                      <a:pt x="98" y="24"/>
                    </a:lnTo>
                    <a:lnTo>
                      <a:pt x="101" y="24"/>
                    </a:lnTo>
                    <a:lnTo>
                      <a:pt x="105" y="24"/>
                    </a:lnTo>
                    <a:lnTo>
                      <a:pt x="108" y="24"/>
                    </a:lnTo>
                    <a:lnTo>
                      <a:pt x="111" y="24"/>
                    </a:lnTo>
                    <a:lnTo>
                      <a:pt x="115" y="24"/>
                    </a:lnTo>
                    <a:lnTo>
                      <a:pt x="118" y="24"/>
                    </a:lnTo>
                    <a:lnTo>
                      <a:pt x="122" y="24"/>
                    </a:lnTo>
                    <a:lnTo>
                      <a:pt x="125" y="24"/>
                    </a:lnTo>
                    <a:lnTo>
                      <a:pt x="128" y="24"/>
                    </a:lnTo>
                    <a:lnTo>
                      <a:pt x="132" y="24"/>
                    </a:lnTo>
                    <a:lnTo>
                      <a:pt x="135" y="24"/>
                    </a:lnTo>
                    <a:lnTo>
                      <a:pt x="138" y="24"/>
                    </a:lnTo>
                    <a:lnTo>
                      <a:pt x="142" y="24"/>
                    </a:lnTo>
                    <a:lnTo>
                      <a:pt x="145" y="24"/>
                    </a:lnTo>
                    <a:lnTo>
                      <a:pt x="149" y="24"/>
                    </a:lnTo>
                    <a:lnTo>
                      <a:pt x="152" y="24"/>
                    </a:lnTo>
                    <a:lnTo>
                      <a:pt x="155" y="24"/>
                    </a:lnTo>
                    <a:lnTo>
                      <a:pt x="159" y="24"/>
                    </a:lnTo>
                    <a:lnTo>
                      <a:pt x="162" y="24"/>
                    </a:lnTo>
                    <a:lnTo>
                      <a:pt x="166" y="24"/>
                    </a:lnTo>
                    <a:lnTo>
                      <a:pt x="169" y="24"/>
                    </a:lnTo>
                    <a:lnTo>
                      <a:pt x="172" y="24"/>
                    </a:lnTo>
                    <a:lnTo>
                      <a:pt x="176" y="24"/>
                    </a:lnTo>
                    <a:lnTo>
                      <a:pt x="179" y="24"/>
                    </a:lnTo>
                    <a:lnTo>
                      <a:pt x="182" y="24"/>
                    </a:lnTo>
                    <a:lnTo>
                      <a:pt x="186" y="20"/>
                    </a:lnTo>
                    <a:lnTo>
                      <a:pt x="189" y="20"/>
                    </a:lnTo>
                    <a:lnTo>
                      <a:pt x="193" y="20"/>
                    </a:lnTo>
                    <a:lnTo>
                      <a:pt x="196" y="20"/>
                    </a:lnTo>
                    <a:lnTo>
                      <a:pt x="199" y="20"/>
                    </a:lnTo>
                    <a:lnTo>
                      <a:pt x="203" y="20"/>
                    </a:lnTo>
                    <a:lnTo>
                      <a:pt x="206" y="20"/>
                    </a:lnTo>
                    <a:lnTo>
                      <a:pt x="209" y="20"/>
                    </a:lnTo>
                    <a:lnTo>
                      <a:pt x="213" y="20"/>
                    </a:lnTo>
                    <a:lnTo>
                      <a:pt x="216" y="20"/>
                    </a:lnTo>
                    <a:lnTo>
                      <a:pt x="220" y="20"/>
                    </a:lnTo>
                    <a:lnTo>
                      <a:pt x="223" y="20"/>
                    </a:lnTo>
                    <a:lnTo>
                      <a:pt x="226" y="20"/>
                    </a:lnTo>
                    <a:lnTo>
                      <a:pt x="230" y="20"/>
                    </a:lnTo>
                    <a:lnTo>
                      <a:pt x="233" y="20"/>
                    </a:lnTo>
                    <a:lnTo>
                      <a:pt x="236" y="20"/>
                    </a:lnTo>
                    <a:lnTo>
                      <a:pt x="240" y="20"/>
                    </a:lnTo>
                    <a:lnTo>
                      <a:pt x="243" y="20"/>
                    </a:lnTo>
                    <a:lnTo>
                      <a:pt x="247" y="17"/>
                    </a:lnTo>
                    <a:lnTo>
                      <a:pt x="250" y="17"/>
                    </a:lnTo>
                    <a:lnTo>
                      <a:pt x="253" y="17"/>
                    </a:lnTo>
                    <a:lnTo>
                      <a:pt x="257" y="17"/>
                    </a:lnTo>
                    <a:lnTo>
                      <a:pt x="260" y="17"/>
                    </a:lnTo>
                    <a:lnTo>
                      <a:pt x="263" y="17"/>
                    </a:lnTo>
                    <a:lnTo>
                      <a:pt x="267" y="17"/>
                    </a:lnTo>
                    <a:lnTo>
                      <a:pt x="270" y="17"/>
                    </a:lnTo>
                    <a:lnTo>
                      <a:pt x="274" y="17"/>
                    </a:lnTo>
                    <a:lnTo>
                      <a:pt x="277" y="17"/>
                    </a:lnTo>
                    <a:lnTo>
                      <a:pt x="280" y="17"/>
                    </a:lnTo>
                    <a:lnTo>
                      <a:pt x="284" y="17"/>
                    </a:lnTo>
                    <a:lnTo>
                      <a:pt x="287" y="17"/>
                    </a:lnTo>
                    <a:lnTo>
                      <a:pt x="290" y="17"/>
                    </a:lnTo>
                    <a:lnTo>
                      <a:pt x="294" y="13"/>
                    </a:lnTo>
                    <a:lnTo>
                      <a:pt x="297" y="13"/>
                    </a:lnTo>
                    <a:lnTo>
                      <a:pt x="301" y="13"/>
                    </a:lnTo>
                    <a:lnTo>
                      <a:pt x="304" y="13"/>
                    </a:lnTo>
                    <a:lnTo>
                      <a:pt x="307" y="13"/>
                    </a:lnTo>
                    <a:lnTo>
                      <a:pt x="311" y="13"/>
                    </a:lnTo>
                    <a:lnTo>
                      <a:pt x="314" y="13"/>
                    </a:lnTo>
                    <a:lnTo>
                      <a:pt x="318" y="13"/>
                    </a:lnTo>
                    <a:lnTo>
                      <a:pt x="321" y="13"/>
                    </a:lnTo>
                    <a:lnTo>
                      <a:pt x="324" y="13"/>
                    </a:lnTo>
                    <a:lnTo>
                      <a:pt x="328" y="13"/>
                    </a:lnTo>
                    <a:lnTo>
                      <a:pt x="331" y="13"/>
                    </a:lnTo>
                    <a:lnTo>
                      <a:pt x="334" y="10"/>
                    </a:lnTo>
                    <a:lnTo>
                      <a:pt x="338" y="10"/>
                    </a:lnTo>
                    <a:lnTo>
                      <a:pt x="341" y="10"/>
                    </a:lnTo>
                    <a:lnTo>
                      <a:pt x="345" y="10"/>
                    </a:lnTo>
                    <a:lnTo>
                      <a:pt x="348" y="10"/>
                    </a:lnTo>
                    <a:lnTo>
                      <a:pt x="351" y="10"/>
                    </a:lnTo>
                    <a:lnTo>
                      <a:pt x="355" y="10"/>
                    </a:lnTo>
                    <a:lnTo>
                      <a:pt x="358" y="10"/>
                    </a:lnTo>
                    <a:lnTo>
                      <a:pt x="361" y="10"/>
                    </a:lnTo>
                    <a:lnTo>
                      <a:pt x="365" y="10"/>
                    </a:lnTo>
                    <a:lnTo>
                      <a:pt x="368" y="7"/>
                    </a:lnTo>
                    <a:lnTo>
                      <a:pt x="372" y="7"/>
                    </a:lnTo>
                    <a:lnTo>
                      <a:pt x="375" y="7"/>
                    </a:lnTo>
                    <a:lnTo>
                      <a:pt x="378" y="7"/>
                    </a:lnTo>
                    <a:lnTo>
                      <a:pt x="382" y="7"/>
                    </a:lnTo>
                    <a:lnTo>
                      <a:pt x="385" y="7"/>
                    </a:lnTo>
                    <a:lnTo>
                      <a:pt x="388" y="7"/>
                    </a:lnTo>
                    <a:lnTo>
                      <a:pt x="392" y="7"/>
                    </a:lnTo>
                    <a:lnTo>
                      <a:pt x="395" y="7"/>
                    </a:lnTo>
                    <a:lnTo>
                      <a:pt x="399" y="3"/>
                    </a:lnTo>
                    <a:lnTo>
                      <a:pt x="402" y="3"/>
                    </a:lnTo>
                    <a:lnTo>
                      <a:pt x="405" y="3"/>
                    </a:lnTo>
                    <a:lnTo>
                      <a:pt x="409" y="3"/>
                    </a:lnTo>
                    <a:lnTo>
                      <a:pt x="412" y="3"/>
                    </a:lnTo>
                    <a:lnTo>
                      <a:pt x="415" y="3"/>
                    </a:lnTo>
                    <a:lnTo>
                      <a:pt x="419" y="3"/>
                    </a:lnTo>
                    <a:lnTo>
                      <a:pt x="422" y="3"/>
                    </a:lnTo>
                    <a:lnTo>
                      <a:pt x="426" y="0"/>
                    </a:lnTo>
                    <a:lnTo>
                      <a:pt x="429" y="0"/>
                    </a:lnTo>
                  </a:path>
                </a:pathLst>
              </a:custGeom>
              <a:noFill/>
              <a:ln w="1111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350"/>
              </a:p>
            </p:txBody>
          </p:sp>
          <p:sp>
            <p:nvSpPr>
              <p:cNvPr id="94" name="Freeform 24"/>
              <p:cNvSpPr>
                <a:spLocks/>
              </p:cNvSpPr>
              <p:nvPr/>
            </p:nvSpPr>
            <p:spPr bwMode="auto">
              <a:xfrm>
                <a:off x="5984838" y="5611464"/>
                <a:ext cx="358692" cy="181335"/>
              </a:xfrm>
              <a:custGeom>
                <a:avLst/>
                <a:gdLst/>
                <a:ahLst/>
                <a:cxnLst>
                  <a:cxn ang="0">
                    <a:pos x="7" y="162"/>
                  </a:cxn>
                  <a:cxn ang="0">
                    <a:pos x="17" y="162"/>
                  </a:cxn>
                  <a:cxn ang="0">
                    <a:pos x="27" y="159"/>
                  </a:cxn>
                  <a:cxn ang="0">
                    <a:pos x="37" y="159"/>
                  </a:cxn>
                  <a:cxn ang="0">
                    <a:pos x="47" y="155"/>
                  </a:cxn>
                  <a:cxn ang="0">
                    <a:pos x="57" y="155"/>
                  </a:cxn>
                  <a:cxn ang="0">
                    <a:pos x="68" y="152"/>
                  </a:cxn>
                  <a:cxn ang="0">
                    <a:pos x="78" y="152"/>
                  </a:cxn>
                  <a:cxn ang="0">
                    <a:pos x="88" y="148"/>
                  </a:cxn>
                  <a:cxn ang="0">
                    <a:pos x="98" y="148"/>
                  </a:cxn>
                  <a:cxn ang="0">
                    <a:pos x="108" y="145"/>
                  </a:cxn>
                  <a:cxn ang="0">
                    <a:pos x="118" y="145"/>
                  </a:cxn>
                  <a:cxn ang="0">
                    <a:pos x="128" y="142"/>
                  </a:cxn>
                  <a:cxn ang="0">
                    <a:pos x="138" y="138"/>
                  </a:cxn>
                  <a:cxn ang="0">
                    <a:pos x="149" y="138"/>
                  </a:cxn>
                  <a:cxn ang="0">
                    <a:pos x="159" y="135"/>
                  </a:cxn>
                  <a:cxn ang="0">
                    <a:pos x="169" y="131"/>
                  </a:cxn>
                  <a:cxn ang="0">
                    <a:pos x="179" y="131"/>
                  </a:cxn>
                  <a:cxn ang="0">
                    <a:pos x="189" y="128"/>
                  </a:cxn>
                  <a:cxn ang="0">
                    <a:pos x="199" y="125"/>
                  </a:cxn>
                  <a:cxn ang="0">
                    <a:pos x="209" y="121"/>
                  </a:cxn>
                  <a:cxn ang="0">
                    <a:pos x="220" y="118"/>
                  </a:cxn>
                  <a:cxn ang="0">
                    <a:pos x="230" y="115"/>
                  </a:cxn>
                  <a:cxn ang="0">
                    <a:pos x="240" y="111"/>
                  </a:cxn>
                  <a:cxn ang="0">
                    <a:pos x="250" y="108"/>
                  </a:cxn>
                  <a:cxn ang="0">
                    <a:pos x="260" y="104"/>
                  </a:cxn>
                  <a:cxn ang="0">
                    <a:pos x="270" y="101"/>
                  </a:cxn>
                  <a:cxn ang="0">
                    <a:pos x="280" y="98"/>
                  </a:cxn>
                  <a:cxn ang="0">
                    <a:pos x="290" y="94"/>
                  </a:cxn>
                  <a:cxn ang="0">
                    <a:pos x="301" y="88"/>
                  </a:cxn>
                  <a:cxn ang="0">
                    <a:pos x="311" y="84"/>
                  </a:cxn>
                  <a:cxn ang="0">
                    <a:pos x="321" y="77"/>
                  </a:cxn>
                  <a:cxn ang="0">
                    <a:pos x="331" y="74"/>
                  </a:cxn>
                  <a:cxn ang="0">
                    <a:pos x="341" y="67"/>
                  </a:cxn>
                  <a:cxn ang="0">
                    <a:pos x="351" y="64"/>
                  </a:cxn>
                  <a:cxn ang="0">
                    <a:pos x="361" y="57"/>
                  </a:cxn>
                  <a:cxn ang="0">
                    <a:pos x="372" y="50"/>
                  </a:cxn>
                  <a:cxn ang="0">
                    <a:pos x="382" y="44"/>
                  </a:cxn>
                  <a:cxn ang="0">
                    <a:pos x="392" y="33"/>
                  </a:cxn>
                  <a:cxn ang="0">
                    <a:pos x="402" y="27"/>
                  </a:cxn>
                  <a:cxn ang="0">
                    <a:pos x="412" y="17"/>
                  </a:cxn>
                  <a:cxn ang="0">
                    <a:pos x="422" y="6"/>
                  </a:cxn>
                </a:cxnLst>
                <a:rect l="0" t="0" r="r" b="b"/>
                <a:pathLst>
                  <a:path w="429" h="162">
                    <a:moveTo>
                      <a:pt x="0" y="162"/>
                    </a:moveTo>
                    <a:lnTo>
                      <a:pt x="3" y="162"/>
                    </a:lnTo>
                    <a:lnTo>
                      <a:pt x="7" y="162"/>
                    </a:lnTo>
                    <a:lnTo>
                      <a:pt x="10" y="162"/>
                    </a:lnTo>
                    <a:lnTo>
                      <a:pt x="13" y="162"/>
                    </a:lnTo>
                    <a:lnTo>
                      <a:pt x="17" y="162"/>
                    </a:lnTo>
                    <a:lnTo>
                      <a:pt x="20" y="162"/>
                    </a:lnTo>
                    <a:lnTo>
                      <a:pt x="24" y="159"/>
                    </a:lnTo>
                    <a:lnTo>
                      <a:pt x="27" y="159"/>
                    </a:lnTo>
                    <a:lnTo>
                      <a:pt x="30" y="159"/>
                    </a:lnTo>
                    <a:lnTo>
                      <a:pt x="34" y="159"/>
                    </a:lnTo>
                    <a:lnTo>
                      <a:pt x="37" y="159"/>
                    </a:lnTo>
                    <a:lnTo>
                      <a:pt x="41" y="159"/>
                    </a:lnTo>
                    <a:lnTo>
                      <a:pt x="44" y="159"/>
                    </a:lnTo>
                    <a:lnTo>
                      <a:pt x="47" y="155"/>
                    </a:lnTo>
                    <a:lnTo>
                      <a:pt x="51" y="155"/>
                    </a:lnTo>
                    <a:lnTo>
                      <a:pt x="54" y="155"/>
                    </a:lnTo>
                    <a:lnTo>
                      <a:pt x="57" y="155"/>
                    </a:lnTo>
                    <a:lnTo>
                      <a:pt x="61" y="155"/>
                    </a:lnTo>
                    <a:lnTo>
                      <a:pt x="64" y="155"/>
                    </a:lnTo>
                    <a:lnTo>
                      <a:pt x="68" y="152"/>
                    </a:lnTo>
                    <a:lnTo>
                      <a:pt x="71" y="152"/>
                    </a:lnTo>
                    <a:lnTo>
                      <a:pt x="74" y="152"/>
                    </a:lnTo>
                    <a:lnTo>
                      <a:pt x="78" y="152"/>
                    </a:lnTo>
                    <a:lnTo>
                      <a:pt x="81" y="152"/>
                    </a:lnTo>
                    <a:lnTo>
                      <a:pt x="84" y="152"/>
                    </a:lnTo>
                    <a:lnTo>
                      <a:pt x="88" y="148"/>
                    </a:lnTo>
                    <a:lnTo>
                      <a:pt x="91" y="148"/>
                    </a:lnTo>
                    <a:lnTo>
                      <a:pt x="95" y="148"/>
                    </a:lnTo>
                    <a:lnTo>
                      <a:pt x="98" y="148"/>
                    </a:lnTo>
                    <a:lnTo>
                      <a:pt x="101" y="148"/>
                    </a:lnTo>
                    <a:lnTo>
                      <a:pt x="105" y="145"/>
                    </a:lnTo>
                    <a:lnTo>
                      <a:pt x="108" y="145"/>
                    </a:lnTo>
                    <a:lnTo>
                      <a:pt x="111" y="145"/>
                    </a:lnTo>
                    <a:lnTo>
                      <a:pt x="115" y="145"/>
                    </a:lnTo>
                    <a:lnTo>
                      <a:pt x="118" y="145"/>
                    </a:lnTo>
                    <a:lnTo>
                      <a:pt x="122" y="142"/>
                    </a:lnTo>
                    <a:lnTo>
                      <a:pt x="125" y="142"/>
                    </a:lnTo>
                    <a:lnTo>
                      <a:pt x="128" y="142"/>
                    </a:lnTo>
                    <a:lnTo>
                      <a:pt x="132" y="142"/>
                    </a:lnTo>
                    <a:lnTo>
                      <a:pt x="135" y="142"/>
                    </a:lnTo>
                    <a:lnTo>
                      <a:pt x="138" y="138"/>
                    </a:lnTo>
                    <a:lnTo>
                      <a:pt x="142" y="138"/>
                    </a:lnTo>
                    <a:lnTo>
                      <a:pt x="145" y="138"/>
                    </a:lnTo>
                    <a:lnTo>
                      <a:pt x="149" y="138"/>
                    </a:lnTo>
                    <a:lnTo>
                      <a:pt x="152" y="135"/>
                    </a:lnTo>
                    <a:lnTo>
                      <a:pt x="155" y="135"/>
                    </a:lnTo>
                    <a:lnTo>
                      <a:pt x="159" y="135"/>
                    </a:lnTo>
                    <a:lnTo>
                      <a:pt x="162" y="135"/>
                    </a:lnTo>
                    <a:lnTo>
                      <a:pt x="165" y="131"/>
                    </a:lnTo>
                    <a:lnTo>
                      <a:pt x="169" y="131"/>
                    </a:lnTo>
                    <a:lnTo>
                      <a:pt x="172" y="131"/>
                    </a:lnTo>
                    <a:lnTo>
                      <a:pt x="176" y="131"/>
                    </a:lnTo>
                    <a:lnTo>
                      <a:pt x="179" y="131"/>
                    </a:lnTo>
                    <a:lnTo>
                      <a:pt x="182" y="128"/>
                    </a:lnTo>
                    <a:lnTo>
                      <a:pt x="186" y="128"/>
                    </a:lnTo>
                    <a:lnTo>
                      <a:pt x="189" y="128"/>
                    </a:lnTo>
                    <a:lnTo>
                      <a:pt x="193" y="125"/>
                    </a:lnTo>
                    <a:lnTo>
                      <a:pt x="196" y="125"/>
                    </a:lnTo>
                    <a:lnTo>
                      <a:pt x="199" y="125"/>
                    </a:lnTo>
                    <a:lnTo>
                      <a:pt x="203" y="125"/>
                    </a:lnTo>
                    <a:lnTo>
                      <a:pt x="206" y="121"/>
                    </a:lnTo>
                    <a:lnTo>
                      <a:pt x="209" y="121"/>
                    </a:lnTo>
                    <a:lnTo>
                      <a:pt x="213" y="121"/>
                    </a:lnTo>
                    <a:lnTo>
                      <a:pt x="216" y="118"/>
                    </a:lnTo>
                    <a:lnTo>
                      <a:pt x="220" y="118"/>
                    </a:lnTo>
                    <a:lnTo>
                      <a:pt x="223" y="118"/>
                    </a:lnTo>
                    <a:lnTo>
                      <a:pt x="226" y="118"/>
                    </a:lnTo>
                    <a:lnTo>
                      <a:pt x="230" y="115"/>
                    </a:lnTo>
                    <a:lnTo>
                      <a:pt x="233" y="115"/>
                    </a:lnTo>
                    <a:lnTo>
                      <a:pt x="236" y="115"/>
                    </a:lnTo>
                    <a:lnTo>
                      <a:pt x="240" y="111"/>
                    </a:lnTo>
                    <a:lnTo>
                      <a:pt x="243" y="111"/>
                    </a:lnTo>
                    <a:lnTo>
                      <a:pt x="247" y="111"/>
                    </a:lnTo>
                    <a:lnTo>
                      <a:pt x="250" y="108"/>
                    </a:lnTo>
                    <a:lnTo>
                      <a:pt x="253" y="108"/>
                    </a:lnTo>
                    <a:lnTo>
                      <a:pt x="257" y="108"/>
                    </a:lnTo>
                    <a:lnTo>
                      <a:pt x="260" y="104"/>
                    </a:lnTo>
                    <a:lnTo>
                      <a:pt x="263" y="104"/>
                    </a:lnTo>
                    <a:lnTo>
                      <a:pt x="267" y="101"/>
                    </a:lnTo>
                    <a:lnTo>
                      <a:pt x="270" y="101"/>
                    </a:lnTo>
                    <a:lnTo>
                      <a:pt x="274" y="101"/>
                    </a:lnTo>
                    <a:lnTo>
                      <a:pt x="277" y="98"/>
                    </a:lnTo>
                    <a:lnTo>
                      <a:pt x="280" y="98"/>
                    </a:lnTo>
                    <a:lnTo>
                      <a:pt x="284" y="94"/>
                    </a:lnTo>
                    <a:lnTo>
                      <a:pt x="287" y="94"/>
                    </a:lnTo>
                    <a:lnTo>
                      <a:pt x="290" y="94"/>
                    </a:lnTo>
                    <a:lnTo>
                      <a:pt x="294" y="91"/>
                    </a:lnTo>
                    <a:lnTo>
                      <a:pt x="297" y="91"/>
                    </a:lnTo>
                    <a:lnTo>
                      <a:pt x="301" y="88"/>
                    </a:lnTo>
                    <a:lnTo>
                      <a:pt x="304" y="88"/>
                    </a:lnTo>
                    <a:lnTo>
                      <a:pt x="307" y="84"/>
                    </a:lnTo>
                    <a:lnTo>
                      <a:pt x="311" y="84"/>
                    </a:lnTo>
                    <a:lnTo>
                      <a:pt x="314" y="81"/>
                    </a:lnTo>
                    <a:lnTo>
                      <a:pt x="317" y="81"/>
                    </a:lnTo>
                    <a:lnTo>
                      <a:pt x="321" y="77"/>
                    </a:lnTo>
                    <a:lnTo>
                      <a:pt x="324" y="77"/>
                    </a:lnTo>
                    <a:lnTo>
                      <a:pt x="328" y="77"/>
                    </a:lnTo>
                    <a:lnTo>
                      <a:pt x="331" y="74"/>
                    </a:lnTo>
                    <a:lnTo>
                      <a:pt x="334" y="71"/>
                    </a:lnTo>
                    <a:lnTo>
                      <a:pt x="338" y="71"/>
                    </a:lnTo>
                    <a:lnTo>
                      <a:pt x="341" y="67"/>
                    </a:lnTo>
                    <a:lnTo>
                      <a:pt x="344" y="67"/>
                    </a:lnTo>
                    <a:lnTo>
                      <a:pt x="348" y="64"/>
                    </a:lnTo>
                    <a:lnTo>
                      <a:pt x="351" y="64"/>
                    </a:lnTo>
                    <a:lnTo>
                      <a:pt x="355" y="60"/>
                    </a:lnTo>
                    <a:lnTo>
                      <a:pt x="358" y="57"/>
                    </a:lnTo>
                    <a:lnTo>
                      <a:pt x="361" y="57"/>
                    </a:lnTo>
                    <a:lnTo>
                      <a:pt x="365" y="54"/>
                    </a:lnTo>
                    <a:lnTo>
                      <a:pt x="368" y="50"/>
                    </a:lnTo>
                    <a:lnTo>
                      <a:pt x="372" y="50"/>
                    </a:lnTo>
                    <a:lnTo>
                      <a:pt x="375" y="47"/>
                    </a:lnTo>
                    <a:lnTo>
                      <a:pt x="378" y="44"/>
                    </a:lnTo>
                    <a:lnTo>
                      <a:pt x="382" y="44"/>
                    </a:lnTo>
                    <a:lnTo>
                      <a:pt x="385" y="40"/>
                    </a:lnTo>
                    <a:lnTo>
                      <a:pt x="388" y="37"/>
                    </a:lnTo>
                    <a:lnTo>
                      <a:pt x="392" y="33"/>
                    </a:lnTo>
                    <a:lnTo>
                      <a:pt x="395" y="33"/>
                    </a:lnTo>
                    <a:lnTo>
                      <a:pt x="399" y="30"/>
                    </a:lnTo>
                    <a:lnTo>
                      <a:pt x="402" y="27"/>
                    </a:lnTo>
                    <a:lnTo>
                      <a:pt x="405" y="23"/>
                    </a:lnTo>
                    <a:lnTo>
                      <a:pt x="409" y="20"/>
                    </a:lnTo>
                    <a:lnTo>
                      <a:pt x="412" y="17"/>
                    </a:lnTo>
                    <a:lnTo>
                      <a:pt x="415" y="13"/>
                    </a:lnTo>
                    <a:lnTo>
                      <a:pt x="419" y="10"/>
                    </a:lnTo>
                    <a:lnTo>
                      <a:pt x="422" y="6"/>
                    </a:lnTo>
                    <a:lnTo>
                      <a:pt x="426" y="3"/>
                    </a:lnTo>
                    <a:lnTo>
                      <a:pt x="429" y="0"/>
                    </a:lnTo>
                  </a:path>
                </a:pathLst>
              </a:custGeom>
              <a:noFill/>
              <a:ln w="1111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350"/>
              </a:p>
            </p:txBody>
          </p:sp>
          <p:sp>
            <p:nvSpPr>
              <p:cNvPr id="95" name="Freeform 25"/>
              <p:cNvSpPr>
                <a:spLocks/>
              </p:cNvSpPr>
              <p:nvPr/>
            </p:nvSpPr>
            <p:spPr bwMode="auto">
              <a:xfrm>
                <a:off x="6343531" y="4740609"/>
                <a:ext cx="104514" cy="870855"/>
              </a:xfrm>
              <a:custGeom>
                <a:avLst/>
                <a:gdLst/>
                <a:ahLst/>
                <a:cxnLst>
                  <a:cxn ang="0">
                    <a:pos x="0" y="778"/>
                  </a:cxn>
                  <a:cxn ang="0">
                    <a:pos x="3" y="774"/>
                  </a:cxn>
                  <a:cxn ang="0">
                    <a:pos x="7" y="771"/>
                  </a:cxn>
                  <a:cxn ang="0">
                    <a:pos x="10" y="767"/>
                  </a:cxn>
                  <a:cxn ang="0">
                    <a:pos x="13" y="764"/>
                  </a:cxn>
                  <a:cxn ang="0">
                    <a:pos x="17" y="761"/>
                  </a:cxn>
                  <a:cxn ang="0">
                    <a:pos x="24" y="754"/>
                  </a:cxn>
                  <a:cxn ang="0">
                    <a:pos x="24" y="751"/>
                  </a:cxn>
                  <a:cxn ang="0">
                    <a:pos x="30" y="744"/>
                  </a:cxn>
                  <a:cxn ang="0">
                    <a:pos x="30" y="740"/>
                  </a:cxn>
                  <a:cxn ang="0">
                    <a:pos x="37" y="734"/>
                  </a:cxn>
                  <a:cxn ang="0">
                    <a:pos x="37" y="730"/>
                  </a:cxn>
                  <a:cxn ang="0">
                    <a:pos x="44" y="724"/>
                  </a:cxn>
                  <a:cxn ang="0">
                    <a:pos x="44" y="717"/>
                  </a:cxn>
                  <a:cxn ang="0">
                    <a:pos x="47" y="713"/>
                  </a:cxn>
                  <a:cxn ang="0">
                    <a:pos x="51" y="710"/>
                  </a:cxn>
                  <a:cxn ang="0">
                    <a:pos x="51" y="703"/>
                  </a:cxn>
                  <a:cxn ang="0">
                    <a:pos x="54" y="700"/>
                  </a:cxn>
                  <a:cxn ang="0">
                    <a:pos x="57" y="697"/>
                  </a:cxn>
                  <a:cxn ang="0">
                    <a:pos x="57" y="690"/>
                  </a:cxn>
                  <a:cxn ang="0">
                    <a:pos x="61" y="686"/>
                  </a:cxn>
                  <a:cxn ang="0">
                    <a:pos x="61" y="683"/>
                  </a:cxn>
                  <a:cxn ang="0">
                    <a:pos x="64" y="680"/>
                  </a:cxn>
                  <a:cxn ang="0">
                    <a:pos x="64" y="676"/>
                  </a:cxn>
                  <a:cxn ang="0">
                    <a:pos x="67" y="673"/>
                  </a:cxn>
                  <a:cxn ang="0">
                    <a:pos x="67" y="666"/>
                  </a:cxn>
                  <a:cxn ang="0">
                    <a:pos x="71" y="663"/>
                  </a:cxn>
                  <a:cxn ang="0">
                    <a:pos x="71" y="659"/>
                  </a:cxn>
                  <a:cxn ang="0">
                    <a:pos x="74" y="656"/>
                  </a:cxn>
                  <a:cxn ang="0">
                    <a:pos x="74" y="646"/>
                  </a:cxn>
                  <a:cxn ang="0">
                    <a:pos x="78" y="642"/>
                  </a:cxn>
                  <a:cxn ang="0">
                    <a:pos x="78" y="639"/>
                  </a:cxn>
                  <a:cxn ang="0">
                    <a:pos x="81" y="636"/>
                  </a:cxn>
                  <a:cxn ang="0">
                    <a:pos x="81" y="626"/>
                  </a:cxn>
                  <a:cxn ang="0">
                    <a:pos x="84" y="619"/>
                  </a:cxn>
                  <a:cxn ang="0">
                    <a:pos x="84" y="612"/>
                  </a:cxn>
                  <a:cxn ang="0">
                    <a:pos x="88" y="609"/>
                  </a:cxn>
                  <a:cxn ang="0">
                    <a:pos x="88" y="602"/>
                  </a:cxn>
                  <a:cxn ang="0">
                    <a:pos x="91" y="595"/>
                  </a:cxn>
                  <a:cxn ang="0">
                    <a:pos x="91" y="582"/>
                  </a:cxn>
                  <a:cxn ang="0">
                    <a:pos x="95" y="578"/>
                  </a:cxn>
                  <a:cxn ang="0">
                    <a:pos x="95" y="568"/>
                  </a:cxn>
                  <a:cxn ang="0">
                    <a:pos x="98" y="561"/>
                  </a:cxn>
                  <a:cxn ang="0">
                    <a:pos x="98" y="544"/>
                  </a:cxn>
                  <a:cxn ang="0">
                    <a:pos x="101" y="541"/>
                  </a:cxn>
                  <a:cxn ang="0">
                    <a:pos x="101" y="527"/>
                  </a:cxn>
                  <a:cxn ang="0">
                    <a:pos x="105" y="517"/>
                  </a:cxn>
                  <a:cxn ang="0">
                    <a:pos x="105" y="497"/>
                  </a:cxn>
                  <a:cxn ang="0">
                    <a:pos x="108" y="487"/>
                  </a:cxn>
                  <a:cxn ang="0">
                    <a:pos x="108" y="467"/>
                  </a:cxn>
                  <a:cxn ang="0">
                    <a:pos x="111" y="457"/>
                  </a:cxn>
                  <a:cxn ang="0">
                    <a:pos x="111" y="433"/>
                  </a:cxn>
                  <a:cxn ang="0">
                    <a:pos x="115" y="419"/>
                  </a:cxn>
                  <a:cxn ang="0">
                    <a:pos x="115" y="372"/>
                  </a:cxn>
                  <a:cxn ang="0">
                    <a:pos x="118" y="355"/>
                  </a:cxn>
                  <a:cxn ang="0">
                    <a:pos x="118" y="304"/>
                  </a:cxn>
                  <a:cxn ang="0">
                    <a:pos x="122" y="274"/>
                  </a:cxn>
                  <a:cxn ang="0">
                    <a:pos x="122" y="118"/>
                  </a:cxn>
                  <a:cxn ang="0">
                    <a:pos x="125" y="0"/>
                  </a:cxn>
                </a:cxnLst>
                <a:rect l="0" t="0" r="r" b="b"/>
                <a:pathLst>
                  <a:path w="125" h="778">
                    <a:moveTo>
                      <a:pt x="0" y="778"/>
                    </a:moveTo>
                    <a:lnTo>
                      <a:pt x="3" y="774"/>
                    </a:lnTo>
                    <a:lnTo>
                      <a:pt x="7" y="771"/>
                    </a:lnTo>
                    <a:lnTo>
                      <a:pt x="10" y="767"/>
                    </a:lnTo>
                    <a:lnTo>
                      <a:pt x="13" y="764"/>
                    </a:lnTo>
                    <a:lnTo>
                      <a:pt x="17" y="761"/>
                    </a:lnTo>
                    <a:lnTo>
                      <a:pt x="24" y="754"/>
                    </a:lnTo>
                    <a:lnTo>
                      <a:pt x="24" y="751"/>
                    </a:lnTo>
                    <a:lnTo>
                      <a:pt x="30" y="744"/>
                    </a:lnTo>
                    <a:lnTo>
                      <a:pt x="30" y="740"/>
                    </a:lnTo>
                    <a:lnTo>
                      <a:pt x="37" y="734"/>
                    </a:lnTo>
                    <a:lnTo>
                      <a:pt x="37" y="730"/>
                    </a:lnTo>
                    <a:lnTo>
                      <a:pt x="44" y="724"/>
                    </a:lnTo>
                    <a:lnTo>
                      <a:pt x="44" y="717"/>
                    </a:lnTo>
                    <a:lnTo>
                      <a:pt x="47" y="713"/>
                    </a:lnTo>
                    <a:lnTo>
                      <a:pt x="51" y="710"/>
                    </a:lnTo>
                    <a:lnTo>
                      <a:pt x="51" y="703"/>
                    </a:lnTo>
                    <a:lnTo>
                      <a:pt x="54" y="700"/>
                    </a:lnTo>
                    <a:lnTo>
                      <a:pt x="57" y="697"/>
                    </a:lnTo>
                    <a:lnTo>
                      <a:pt x="57" y="690"/>
                    </a:lnTo>
                    <a:lnTo>
                      <a:pt x="61" y="686"/>
                    </a:lnTo>
                    <a:lnTo>
                      <a:pt x="61" y="683"/>
                    </a:lnTo>
                    <a:lnTo>
                      <a:pt x="64" y="680"/>
                    </a:lnTo>
                    <a:lnTo>
                      <a:pt x="64" y="676"/>
                    </a:lnTo>
                    <a:lnTo>
                      <a:pt x="67" y="673"/>
                    </a:lnTo>
                    <a:lnTo>
                      <a:pt x="67" y="666"/>
                    </a:lnTo>
                    <a:lnTo>
                      <a:pt x="71" y="663"/>
                    </a:lnTo>
                    <a:lnTo>
                      <a:pt x="71" y="659"/>
                    </a:lnTo>
                    <a:lnTo>
                      <a:pt x="74" y="656"/>
                    </a:lnTo>
                    <a:lnTo>
                      <a:pt x="74" y="646"/>
                    </a:lnTo>
                    <a:lnTo>
                      <a:pt x="78" y="642"/>
                    </a:lnTo>
                    <a:lnTo>
                      <a:pt x="78" y="639"/>
                    </a:lnTo>
                    <a:lnTo>
                      <a:pt x="81" y="636"/>
                    </a:lnTo>
                    <a:lnTo>
                      <a:pt x="81" y="626"/>
                    </a:lnTo>
                    <a:lnTo>
                      <a:pt x="84" y="619"/>
                    </a:lnTo>
                    <a:lnTo>
                      <a:pt x="84" y="612"/>
                    </a:lnTo>
                    <a:lnTo>
                      <a:pt x="88" y="609"/>
                    </a:lnTo>
                    <a:lnTo>
                      <a:pt x="88" y="602"/>
                    </a:lnTo>
                    <a:lnTo>
                      <a:pt x="91" y="595"/>
                    </a:lnTo>
                    <a:lnTo>
                      <a:pt x="91" y="582"/>
                    </a:lnTo>
                    <a:lnTo>
                      <a:pt x="95" y="578"/>
                    </a:lnTo>
                    <a:lnTo>
                      <a:pt x="95" y="568"/>
                    </a:lnTo>
                    <a:lnTo>
                      <a:pt x="98" y="561"/>
                    </a:lnTo>
                    <a:lnTo>
                      <a:pt x="98" y="544"/>
                    </a:lnTo>
                    <a:lnTo>
                      <a:pt x="101" y="541"/>
                    </a:lnTo>
                    <a:lnTo>
                      <a:pt x="101" y="527"/>
                    </a:lnTo>
                    <a:lnTo>
                      <a:pt x="105" y="517"/>
                    </a:lnTo>
                    <a:lnTo>
                      <a:pt x="105" y="497"/>
                    </a:lnTo>
                    <a:lnTo>
                      <a:pt x="108" y="487"/>
                    </a:lnTo>
                    <a:lnTo>
                      <a:pt x="108" y="467"/>
                    </a:lnTo>
                    <a:lnTo>
                      <a:pt x="111" y="457"/>
                    </a:lnTo>
                    <a:lnTo>
                      <a:pt x="111" y="433"/>
                    </a:lnTo>
                    <a:lnTo>
                      <a:pt x="115" y="419"/>
                    </a:lnTo>
                    <a:lnTo>
                      <a:pt x="115" y="372"/>
                    </a:lnTo>
                    <a:lnTo>
                      <a:pt x="118" y="355"/>
                    </a:lnTo>
                    <a:lnTo>
                      <a:pt x="118" y="304"/>
                    </a:lnTo>
                    <a:lnTo>
                      <a:pt x="122" y="274"/>
                    </a:lnTo>
                    <a:lnTo>
                      <a:pt x="122" y="118"/>
                    </a:lnTo>
                    <a:lnTo>
                      <a:pt x="125" y="0"/>
                    </a:lnTo>
                  </a:path>
                </a:pathLst>
              </a:custGeom>
              <a:noFill/>
              <a:ln w="1111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350"/>
              </a:p>
            </p:txBody>
          </p:sp>
          <p:sp>
            <p:nvSpPr>
              <p:cNvPr id="96" name="Freeform 26"/>
              <p:cNvSpPr>
                <a:spLocks/>
              </p:cNvSpPr>
              <p:nvPr/>
            </p:nvSpPr>
            <p:spPr bwMode="auto">
              <a:xfrm>
                <a:off x="6448045" y="4745087"/>
                <a:ext cx="279262" cy="1184273"/>
              </a:xfrm>
              <a:custGeom>
                <a:avLst/>
                <a:gdLst/>
                <a:ahLst/>
                <a:cxnLst>
                  <a:cxn ang="0">
                    <a:pos x="3" y="280"/>
                  </a:cxn>
                  <a:cxn ang="0">
                    <a:pos x="10" y="385"/>
                  </a:cxn>
                  <a:cxn ang="0">
                    <a:pos x="13" y="476"/>
                  </a:cxn>
                  <a:cxn ang="0">
                    <a:pos x="20" y="520"/>
                  </a:cxn>
                  <a:cxn ang="0">
                    <a:pos x="24" y="567"/>
                  </a:cxn>
                  <a:cxn ang="0">
                    <a:pos x="30" y="601"/>
                  </a:cxn>
                  <a:cxn ang="0">
                    <a:pos x="34" y="635"/>
                  </a:cxn>
                  <a:cxn ang="0">
                    <a:pos x="40" y="655"/>
                  </a:cxn>
                  <a:cxn ang="0">
                    <a:pos x="44" y="682"/>
                  </a:cxn>
                  <a:cxn ang="0">
                    <a:pos x="51" y="699"/>
                  </a:cxn>
                  <a:cxn ang="0">
                    <a:pos x="54" y="720"/>
                  </a:cxn>
                  <a:cxn ang="0">
                    <a:pos x="61" y="736"/>
                  </a:cxn>
                  <a:cxn ang="0">
                    <a:pos x="64" y="750"/>
                  </a:cxn>
                  <a:cxn ang="0">
                    <a:pos x="71" y="763"/>
                  </a:cxn>
                  <a:cxn ang="0">
                    <a:pos x="74" y="780"/>
                  </a:cxn>
                  <a:cxn ang="0">
                    <a:pos x="81" y="791"/>
                  </a:cxn>
                  <a:cxn ang="0">
                    <a:pos x="88" y="811"/>
                  </a:cxn>
                  <a:cxn ang="0">
                    <a:pos x="94" y="821"/>
                  </a:cxn>
                  <a:cxn ang="0">
                    <a:pos x="98" y="831"/>
                  </a:cxn>
                  <a:cxn ang="0">
                    <a:pos x="111" y="851"/>
                  </a:cxn>
                  <a:cxn ang="0">
                    <a:pos x="115" y="862"/>
                  </a:cxn>
                  <a:cxn ang="0">
                    <a:pos x="128" y="878"/>
                  </a:cxn>
                  <a:cxn ang="0">
                    <a:pos x="135" y="892"/>
                  </a:cxn>
                  <a:cxn ang="0">
                    <a:pos x="145" y="905"/>
                  </a:cxn>
                  <a:cxn ang="0">
                    <a:pos x="155" y="919"/>
                  </a:cxn>
                  <a:cxn ang="0">
                    <a:pos x="165" y="929"/>
                  </a:cxn>
                  <a:cxn ang="0">
                    <a:pos x="176" y="943"/>
                  </a:cxn>
                  <a:cxn ang="0">
                    <a:pos x="186" y="953"/>
                  </a:cxn>
                  <a:cxn ang="0">
                    <a:pos x="196" y="963"/>
                  </a:cxn>
                  <a:cxn ang="0">
                    <a:pos x="206" y="973"/>
                  </a:cxn>
                  <a:cxn ang="0">
                    <a:pos x="216" y="980"/>
                  </a:cxn>
                  <a:cxn ang="0">
                    <a:pos x="226" y="990"/>
                  </a:cxn>
                  <a:cxn ang="0">
                    <a:pos x="236" y="997"/>
                  </a:cxn>
                  <a:cxn ang="0">
                    <a:pos x="246" y="1007"/>
                  </a:cxn>
                  <a:cxn ang="0">
                    <a:pos x="257" y="1014"/>
                  </a:cxn>
                  <a:cxn ang="0">
                    <a:pos x="267" y="1020"/>
                  </a:cxn>
                  <a:cxn ang="0">
                    <a:pos x="277" y="1027"/>
                  </a:cxn>
                  <a:cxn ang="0">
                    <a:pos x="287" y="1034"/>
                  </a:cxn>
                  <a:cxn ang="0">
                    <a:pos x="297" y="1037"/>
                  </a:cxn>
                  <a:cxn ang="0">
                    <a:pos x="307" y="1044"/>
                  </a:cxn>
                  <a:cxn ang="0">
                    <a:pos x="317" y="1051"/>
                  </a:cxn>
                  <a:cxn ang="0">
                    <a:pos x="328" y="1054"/>
                  </a:cxn>
                </a:cxnLst>
                <a:rect l="0" t="0" r="r" b="b"/>
                <a:pathLst>
                  <a:path w="334" h="1058">
                    <a:moveTo>
                      <a:pt x="0" y="0"/>
                    </a:moveTo>
                    <a:lnTo>
                      <a:pt x="3" y="121"/>
                    </a:lnTo>
                    <a:lnTo>
                      <a:pt x="3" y="280"/>
                    </a:lnTo>
                    <a:lnTo>
                      <a:pt x="7" y="314"/>
                    </a:lnTo>
                    <a:lnTo>
                      <a:pt x="7" y="365"/>
                    </a:lnTo>
                    <a:lnTo>
                      <a:pt x="10" y="385"/>
                    </a:lnTo>
                    <a:lnTo>
                      <a:pt x="10" y="436"/>
                    </a:lnTo>
                    <a:lnTo>
                      <a:pt x="13" y="449"/>
                    </a:lnTo>
                    <a:lnTo>
                      <a:pt x="13" y="476"/>
                    </a:lnTo>
                    <a:lnTo>
                      <a:pt x="17" y="486"/>
                    </a:lnTo>
                    <a:lnTo>
                      <a:pt x="17" y="510"/>
                    </a:lnTo>
                    <a:lnTo>
                      <a:pt x="20" y="520"/>
                    </a:lnTo>
                    <a:lnTo>
                      <a:pt x="20" y="544"/>
                    </a:lnTo>
                    <a:lnTo>
                      <a:pt x="24" y="554"/>
                    </a:lnTo>
                    <a:lnTo>
                      <a:pt x="24" y="567"/>
                    </a:lnTo>
                    <a:lnTo>
                      <a:pt x="27" y="578"/>
                    </a:lnTo>
                    <a:lnTo>
                      <a:pt x="27" y="594"/>
                    </a:lnTo>
                    <a:lnTo>
                      <a:pt x="30" y="601"/>
                    </a:lnTo>
                    <a:lnTo>
                      <a:pt x="30" y="615"/>
                    </a:lnTo>
                    <a:lnTo>
                      <a:pt x="34" y="622"/>
                    </a:lnTo>
                    <a:lnTo>
                      <a:pt x="34" y="635"/>
                    </a:lnTo>
                    <a:lnTo>
                      <a:pt x="37" y="642"/>
                    </a:lnTo>
                    <a:lnTo>
                      <a:pt x="37" y="652"/>
                    </a:lnTo>
                    <a:lnTo>
                      <a:pt x="40" y="655"/>
                    </a:lnTo>
                    <a:lnTo>
                      <a:pt x="40" y="665"/>
                    </a:lnTo>
                    <a:lnTo>
                      <a:pt x="44" y="669"/>
                    </a:lnTo>
                    <a:lnTo>
                      <a:pt x="44" y="682"/>
                    </a:lnTo>
                    <a:lnTo>
                      <a:pt x="47" y="686"/>
                    </a:lnTo>
                    <a:lnTo>
                      <a:pt x="47" y="693"/>
                    </a:lnTo>
                    <a:lnTo>
                      <a:pt x="51" y="699"/>
                    </a:lnTo>
                    <a:lnTo>
                      <a:pt x="51" y="709"/>
                    </a:lnTo>
                    <a:lnTo>
                      <a:pt x="54" y="713"/>
                    </a:lnTo>
                    <a:lnTo>
                      <a:pt x="54" y="720"/>
                    </a:lnTo>
                    <a:lnTo>
                      <a:pt x="57" y="723"/>
                    </a:lnTo>
                    <a:lnTo>
                      <a:pt x="57" y="733"/>
                    </a:lnTo>
                    <a:lnTo>
                      <a:pt x="61" y="736"/>
                    </a:lnTo>
                    <a:lnTo>
                      <a:pt x="61" y="743"/>
                    </a:lnTo>
                    <a:lnTo>
                      <a:pt x="64" y="747"/>
                    </a:lnTo>
                    <a:lnTo>
                      <a:pt x="64" y="750"/>
                    </a:lnTo>
                    <a:lnTo>
                      <a:pt x="67" y="753"/>
                    </a:lnTo>
                    <a:lnTo>
                      <a:pt x="67" y="760"/>
                    </a:lnTo>
                    <a:lnTo>
                      <a:pt x="71" y="763"/>
                    </a:lnTo>
                    <a:lnTo>
                      <a:pt x="71" y="770"/>
                    </a:lnTo>
                    <a:lnTo>
                      <a:pt x="74" y="774"/>
                    </a:lnTo>
                    <a:lnTo>
                      <a:pt x="74" y="780"/>
                    </a:lnTo>
                    <a:lnTo>
                      <a:pt x="78" y="784"/>
                    </a:lnTo>
                    <a:lnTo>
                      <a:pt x="78" y="787"/>
                    </a:lnTo>
                    <a:lnTo>
                      <a:pt x="81" y="791"/>
                    </a:lnTo>
                    <a:lnTo>
                      <a:pt x="81" y="797"/>
                    </a:lnTo>
                    <a:lnTo>
                      <a:pt x="88" y="804"/>
                    </a:lnTo>
                    <a:lnTo>
                      <a:pt x="88" y="811"/>
                    </a:lnTo>
                    <a:lnTo>
                      <a:pt x="91" y="814"/>
                    </a:lnTo>
                    <a:lnTo>
                      <a:pt x="91" y="818"/>
                    </a:lnTo>
                    <a:lnTo>
                      <a:pt x="94" y="821"/>
                    </a:lnTo>
                    <a:lnTo>
                      <a:pt x="94" y="824"/>
                    </a:lnTo>
                    <a:lnTo>
                      <a:pt x="98" y="828"/>
                    </a:lnTo>
                    <a:lnTo>
                      <a:pt x="98" y="831"/>
                    </a:lnTo>
                    <a:lnTo>
                      <a:pt x="105" y="838"/>
                    </a:lnTo>
                    <a:lnTo>
                      <a:pt x="105" y="845"/>
                    </a:lnTo>
                    <a:lnTo>
                      <a:pt x="111" y="851"/>
                    </a:lnTo>
                    <a:lnTo>
                      <a:pt x="111" y="855"/>
                    </a:lnTo>
                    <a:lnTo>
                      <a:pt x="115" y="858"/>
                    </a:lnTo>
                    <a:lnTo>
                      <a:pt x="115" y="862"/>
                    </a:lnTo>
                    <a:lnTo>
                      <a:pt x="122" y="868"/>
                    </a:lnTo>
                    <a:lnTo>
                      <a:pt x="122" y="872"/>
                    </a:lnTo>
                    <a:lnTo>
                      <a:pt x="128" y="878"/>
                    </a:lnTo>
                    <a:lnTo>
                      <a:pt x="128" y="882"/>
                    </a:lnTo>
                    <a:lnTo>
                      <a:pt x="135" y="889"/>
                    </a:lnTo>
                    <a:lnTo>
                      <a:pt x="135" y="892"/>
                    </a:lnTo>
                    <a:lnTo>
                      <a:pt x="142" y="899"/>
                    </a:lnTo>
                    <a:lnTo>
                      <a:pt x="142" y="902"/>
                    </a:lnTo>
                    <a:lnTo>
                      <a:pt x="145" y="905"/>
                    </a:lnTo>
                    <a:lnTo>
                      <a:pt x="149" y="909"/>
                    </a:lnTo>
                    <a:lnTo>
                      <a:pt x="155" y="916"/>
                    </a:lnTo>
                    <a:lnTo>
                      <a:pt x="155" y="919"/>
                    </a:lnTo>
                    <a:lnTo>
                      <a:pt x="159" y="922"/>
                    </a:lnTo>
                    <a:lnTo>
                      <a:pt x="162" y="926"/>
                    </a:lnTo>
                    <a:lnTo>
                      <a:pt x="165" y="929"/>
                    </a:lnTo>
                    <a:lnTo>
                      <a:pt x="172" y="936"/>
                    </a:lnTo>
                    <a:lnTo>
                      <a:pt x="172" y="939"/>
                    </a:lnTo>
                    <a:lnTo>
                      <a:pt x="176" y="943"/>
                    </a:lnTo>
                    <a:lnTo>
                      <a:pt x="179" y="946"/>
                    </a:lnTo>
                    <a:lnTo>
                      <a:pt x="182" y="949"/>
                    </a:lnTo>
                    <a:lnTo>
                      <a:pt x="186" y="953"/>
                    </a:lnTo>
                    <a:lnTo>
                      <a:pt x="189" y="956"/>
                    </a:lnTo>
                    <a:lnTo>
                      <a:pt x="192" y="960"/>
                    </a:lnTo>
                    <a:lnTo>
                      <a:pt x="196" y="963"/>
                    </a:lnTo>
                    <a:lnTo>
                      <a:pt x="199" y="966"/>
                    </a:lnTo>
                    <a:lnTo>
                      <a:pt x="203" y="970"/>
                    </a:lnTo>
                    <a:lnTo>
                      <a:pt x="206" y="973"/>
                    </a:lnTo>
                    <a:lnTo>
                      <a:pt x="209" y="976"/>
                    </a:lnTo>
                    <a:lnTo>
                      <a:pt x="213" y="976"/>
                    </a:lnTo>
                    <a:lnTo>
                      <a:pt x="216" y="980"/>
                    </a:lnTo>
                    <a:lnTo>
                      <a:pt x="219" y="983"/>
                    </a:lnTo>
                    <a:lnTo>
                      <a:pt x="223" y="987"/>
                    </a:lnTo>
                    <a:lnTo>
                      <a:pt x="226" y="990"/>
                    </a:lnTo>
                    <a:lnTo>
                      <a:pt x="230" y="990"/>
                    </a:lnTo>
                    <a:lnTo>
                      <a:pt x="233" y="993"/>
                    </a:lnTo>
                    <a:lnTo>
                      <a:pt x="236" y="997"/>
                    </a:lnTo>
                    <a:lnTo>
                      <a:pt x="240" y="1000"/>
                    </a:lnTo>
                    <a:lnTo>
                      <a:pt x="243" y="1003"/>
                    </a:lnTo>
                    <a:lnTo>
                      <a:pt x="246" y="1007"/>
                    </a:lnTo>
                    <a:lnTo>
                      <a:pt x="250" y="1007"/>
                    </a:lnTo>
                    <a:lnTo>
                      <a:pt x="253" y="1010"/>
                    </a:lnTo>
                    <a:lnTo>
                      <a:pt x="257" y="1014"/>
                    </a:lnTo>
                    <a:lnTo>
                      <a:pt x="260" y="1014"/>
                    </a:lnTo>
                    <a:lnTo>
                      <a:pt x="263" y="1017"/>
                    </a:lnTo>
                    <a:lnTo>
                      <a:pt x="267" y="1020"/>
                    </a:lnTo>
                    <a:lnTo>
                      <a:pt x="270" y="1020"/>
                    </a:lnTo>
                    <a:lnTo>
                      <a:pt x="274" y="1024"/>
                    </a:lnTo>
                    <a:lnTo>
                      <a:pt x="277" y="1027"/>
                    </a:lnTo>
                    <a:lnTo>
                      <a:pt x="280" y="1027"/>
                    </a:lnTo>
                    <a:lnTo>
                      <a:pt x="284" y="1031"/>
                    </a:lnTo>
                    <a:lnTo>
                      <a:pt x="287" y="1034"/>
                    </a:lnTo>
                    <a:lnTo>
                      <a:pt x="290" y="1034"/>
                    </a:lnTo>
                    <a:lnTo>
                      <a:pt x="294" y="1037"/>
                    </a:lnTo>
                    <a:lnTo>
                      <a:pt x="297" y="1037"/>
                    </a:lnTo>
                    <a:lnTo>
                      <a:pt x="301" y="1041"/>
                    </a:lnTo>
                    <a:lnTo>
                      <a:pt x="304" y="1044"/>
                    </a:lnTo>
                    <a:lnTo>
                      <a:pt x="307" y="1044"/>
                    </a:lnTo>
                    <a:lnTo>
                      <a:pt x="311" y="1047"/>
                    </a:lnTo>
                    <a:lnTo>
                      <a:pt x="314" y="1047"/>
                    </a:lnTo>
                    <a:lnTo>
                      <a:pt x="317" y="1051"/>
                    </a:lnTo>
                    <a:lnTo>
                      <a:pt x="321" y="1051"/>
                    </a:lnTo>
                    <a:lnTo>
                      <a:pt x="324" y="1054"/>
                    </a:lnTo>
                    <a:lnTo>
                      <a:pt x="328" y="1054"/>
                    </a:lnTo>
                    <a:lnTo>
                      <a:pt x="331" y="1058"/>
                    </a:lnTo>
                    <a:lnTo>
                      <a:pt x="334" y="1058"/>
                    </a:lnTo>
                  </a:path>
                </a:pathLst>
              </a:custGeom>
              <a:noFill/>
              <a:ln w="1111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350"/>
              </a:p>
            </p:txBody>
          </p:sp>
          <p:sp>
            <p:nvSpPr>
              <p:cNvPr id="97" name="Freeform 27"/>
              <p:cNvSpPr>
                <a:spLocks/>
              </p:cNvSpPr>
              <p:nvPr/>
            </p:nvSpPr>
            <p:spPr bwMode="auto">
              <a:xfrm>
                <a:off x="6727306" y="5929360"/>
                <a:ext cx="358692" cy="139919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17" y="10"/>
                  </a:cxn>
                  <a:cxn ang="0">
                    <a:pos x="27" y="13"/>
                  </a:cxn>
                  <a:cxn ang="0">
                    <a:pos x="37" y="20"/>
                  </a:cxn>
                  <a:cxn ang="0">
                    <a:pos x="48" y="23"/>
                  </a:cxn>
                  <a:cxn ang="0">
                    <a:pos x="58" y="27"/>
                  </a:cxn>
                  <a:cxn ang="0">
                    <a:pos x="68" y="30"/>
                  </a:cxn>
                  <a:cxn ang="0">
                    <a:pos x="78" y="37"/>
                  </a:cxn>
                  <a:cxn ang="0">
                    <a:pos x="88" y="40"/>
                  </a:cxn>
                  <a:cxn ang="0">
                    <a:pos x="98" y="44"/>
                  </a:cxn>
                  <a:cxn ang="0">
                    <a:pos x="108" y="47"/>
                  </a:cxn>
                  <a:cxn ang="0">
                    <a:pos x="119" y="50"/>
                  </a:cxn>
                  <a:cxn ang="0">
                    <a:pos x="129" y="54"/>
                  </a:cxn>
                  <a:cxn ang="0">
                    <a:pos x="139" y="57"/>
                  </a:cxn>
                  <a:cxn ang="0">
                    <a:pos x="149" y="60"/>
                  </a:cxn>
                  <a:cxn ang="0">
                    <a:pos x="159" y="64"/>
                  </a:cxn>
                  <a:cxn ang="0">
                    <a:pos x="169" y="67"/>
                  </a:cxn>
                  <a:cxn ang="0">
                    <a:pos x="179" y="71"/>
                  </a:cxn>
                  <a:cxn ang="0">
                    <a:pos x="189" y="74"/>
                  </a:cxn>
                  <a:cxn ang="0">
                    <a:pos x="200" y="77"/>
                  </a:cxn>
                  <a:cxn ang="0">
                    <a:pos x="210" y="77"/>
                  </a:cxn>
                  <a:cxn ang="0">
                    <a:pos x="220" y="81"/>
                  </a:cxn>
                  <a:cxn ang="0">
                    <a:pos x="230" y="84"/>
                  </a:cxn>
                  <a:cxn ang="0">
                    <a:pos x="240" y="87"/>
                  </a:cxn>
                  <a:cxn ang="0">
                    <a:pos x="250" y="91"/>
                  </a:cxn>
                  <a:cxn ang="0">
                    <a:pos x="260" y="91"/>
                  </a:cxn>
                  <a:cxn ang="0">
                    <a:pos x="271" y="94"/>
                  </a:cxn>
                  <a:cxn ang="0">
                    <a:pos x="281" y="98"/>
                  </a:cxn>
                  <a:cxn ang="0">
                    <a:pos x="291" y="98"/>
                  </a:cxn>
                  <a:cxn ang="0">
                    <a:pos x="301" y="101"/>
                  </a:cxn>
                  <a:cxn ang="0">
                    <a:pos x="311" y="104"/>
                  </a:cxn>
                  <a:cxn ang="0">
                    <a:pos x="321" y="104"/>
                  </a:cxn>
                  <a:cxn ang="0">
                    <a:pos x="331" y="108"/>
                  </a:cxn>
                  <a:cxn ang="0">
                    <a:pos x="341" y="108"/>
                  </a:cxn>
                  <a:cxn ang="0">
                    <a:pos x="352" y="111"/>
                  </a:cxn>
                  <a:cxn ang="0">
                    <a:pos x="362" y="114"/>
                  </a:cxn>
                  <a:cxn ang="0">
                    <a:pos x="372" y="114"/>
                  </a:cxn>
                  <a:cxn ang="0">
                    <a:pos x="382" y="118"/>
                  </a:cxn>
                  <a:cxn ang="0">
                    <a:pos x="392" y="118"/>
                  </a:cxn>
                  <a:cxn ang="0">
                    <a:pos x="402" y="121"/>
                  </a:cxn>
                  <a:cxn ang="0">
                    <a:pos x="412" y="121"/>
                  </a:cxn>
                  <a:cxn ang="0">
                    <a:pos x="423" y="125"/>
                  </a:cxn>
                </a:cxnLst>
                <a:rect l="0" t="0" r="r" b="b"/>
                <a:pathLst>
                  <a:path w="429" h="125">
                    <a:moveTo>
                      <a:pt x="0" y="0"/>
                    </a:moveTo>
                    <a:lnTo>
                      <a:pt x="4" y="3"/>
                    </a:lnTo>
                    <a:lnTo>
                      <a:pt x="7" y="3"/>
                    </a:lnTo>
                    <a:lnTo>
                      <a:pt x="10" y="6"/>
                    </a:lnTo>
                    <a:lnTo>
                      <a:pt x="14" y="6"/>
                    </a:lnTo>
                    <a:lnTo>
                      <a:pt x="17" y="10"/>
                    </a:lnTo>
                    <a:lnTo>
                      <a:pt x="21" y="10"/>
                    </a:lnTo>
                    <a:lnTo>
                      <a:pt x="24" y="13"/>
                    </a:lnTo>
                    <a:lnTo>
                      <a:pt x="27" y="13"/>
                    </a:lnTo>
                    <a:lnTo>
                      <a:pt x="31" y="16"/>
                    </a:lnTo>
                    <a:lnTo>
                      <a:pt x="34" y="16"/>
                    </a:lnTo>
                    <a:lnTo>
                      <a:pt x="37" y="20"/>
                    </a:lnTo>
                    <a:lnTo>
                      <a:pt x="41" y="20"/>
                    </a:lnTo>
                    <a:lnTo>
                      <a:pt x="44" y="23"/>
                    </a:lnTo>
                    <a:lnTo>
                      <a:pt x="48" y="23"/>
                    </a:lnTo>
                    <a:lnTo>
                      <a:pt x="51" y="23"/>
                    </a:lnTo>
                    <a:lnTo>
                      <a:pt x="54" y="27"/>
                    </a:lnTo>
                    <a:lnTo>
                      <a:pt x="58" y="27"/>
                    </a:lnTo>
                    <a:lnTo>
                      <a:pt x="61" y="30"/>
                    </a:lnTo>
                    <a:lnTo>
                      <a:pt x="64" y="30"/>
                    </a:lnTo>
                    <a:lnTo>
                      <a:pt x="68" y="30"/>
                    </a:lnTo>
                    <a:lnTo>
                      <a:pt x="71" y="33"/>
                    </a:lnTo>
                    <a:lnTo>
                      <a:pt x="75" y="33"/>
                    </a:lnTo>
                    <a:lnTo>
                      <a:pt x="78" y="37"/>
                    </a:lnTo>
                    <a:lnTo>
                      <a:pt x="81" y="37"/>
                    </a:lnTo>
                    <a:lnTo>
                      <a:pt x="85" y="40"/>
                    </a:lnTo>
                    <a:lnTo>
                      <a:pt x="88" y="40"/>
                    </a:lnTo>
                    <a:lnTo>
                      <a:pt x="91" y="40"/>
                    </a:lnTo>
                    <a:lnTo>
                      <a:pt x="95" y="44"/>
                    </a:lnTo>
                    <a:lnTo>
                      <a:pt x="98" y="44"/>
                    </a:lnTo>
                    <a:lnTo>
                      <a:pt x="102" y="44"/>
                    </a:lnTo>
                    <a:lnTo>
                      <a:pt x="105" y="47"/>
                    </a:lnTo>
                    <a:lnTo>
                      <a:pt x="108" y="47"/>
                    </a:lnTo>
                    <a:lnTo>
                      <a:pt x="112" y="47"/>
                    </a:lnTo>
                    <a:lnTo>
                      <a:pt x="115" y="50"/>
                    </a:lnTo>
                    <a:lnTo>
                      <a:pt x="119" y="50"/>
                    </a:lnTo>
                    <a:lnTo>
                      <a:pt x="122" y="50"/>
                    </a:lnTo>
                    <a:lnTo>
                      <a:pt x="125" y="54"/>
                    </a:lnTo>
                    <a:lnTo>
                      <a:pt x="129" y="54"/>
                    </a:lnTo>
                    <a:lnTo>
                      <a:pt x="132" y="57"/>
                    </a:lnTo>
                    <a:lnTo>
                      <a:pt x="135" y="57"/>
                    </a:lnTo>
                    <a:lnTo>
                      <a:pt x="139" y="57"/>
                    </a:lnTo>
                    <a:lnTo>
                      <a:pt x="142" y="60"/>
                    </a:lnTo>
                    <a:lnTo>
                      <a:pt x="146" y="60"/>
                    </a:lnTo>
                    <a:lnTo>
                      <a:pt x="149" y="60"/>
                    </a:lnTo>
                    <a:lnTo>
                      <a:pt x="152" y="60"/>
                    </a:lnTo>
                    <a:lnTo>
                      <a:pt x="156" y="64"/>
                    </a:lnTo>
                    <a:lnTo>
                      <a:pt x="159" y="64"/>
                    </a:lnTo>
                    <a:lnTo>
                      <a:pt x="162" y="64"/>
                    </a:lnTo>
                    <a:lnTo>
                      <a:pt x="166" y="67"/>
                    </a:lnTo>
                    <a:lnTo>
                      <a:pt x="169" y="67"/>
                    </a:lnTo>
                    <a:lnTo>
                      <a:pt x="173" y="67"/>
                    </a:lnTo>
                    <a:lnTo>
                      <a:pt x="176" y="71"/>
                    </a:lnTo>
                    <a:lnTo>
                      <a:pt x="179" y="71"/>
                    </a:lnTo>
                    <a:lnTo>
                      <a:pt x="183" y="71"/>
                    </a:lnTo>
                    <a:lnTo>
                      <a:pt x="186" y="74"/>
                    </a:lnTo>
                    <a:lnTo>
                      <a:pt x="189" y="74"/>
                    </a:lnTo>
                    <a:lnTo>
                      <a:pt x="193" y="74"/>
                    </a:lnTo>
                    <a:lnTo>
                      <a:pt x="196" y="74"/>
                    </a:lnTo>
                    <a:lnTo>
                      <a:pt x="200" y="77"/>
                    </a:lnTo>
                    <a:lnTo>
                      <a:pt x="203" y="77"/>
                    </a:lnTo>
                    <a:lnTo>
                      <a:pt x="206" y="77"/>
                    </a:lnTo>
                    <a:lnTo>
                      <a:pt x="210" y="77"/>
                    </a:lnTo>
                    <a:lnTo>
                      <a:pt x="213" y="81"/>
                    </a:lnTo>
                    <a:lnTo>
                      <a:pt x="216" y="81"/>
                    </a:lnTo>
                    <a:lnTo>
                      <a:pt x="220" y="81"/>
                    </a:lnTo>
                    <a:lnTo>
                      <a:pt x="223" y="81"/>
                    </a:lnTo>
                    <a:lnTo>
                      <a:pt x="227" y="84"/>
                    </a:lnTo>
                    <a:lnTo>
                      <a:pt x="230" y="84"/>
                    </a:lnTo>
                    <a:lnTo>
                      <a:pt x="233" y="84"/>
                    </a:lnTo>
                    <a:lnTo>
                      <a:pt x="237" y="87"/>
                    </a:lnTo>
                    <a:lnTo>
                      <a:pt x="240" y="87"/>
                    </a:lnTo>
                    <a:lnTo>
                      <a:pt x="243" y="87"/>
                    </a:lnTo>
                    <a:lnTo>
                      <a:pt x="247" y="87"/>
                    </a:lnTo>
                    <a:lnTo>
                      <a:pt x="250" y="91"/>
                    </a:lnTo>
                    <a:lnTo>
                      <a:pt x="254" y="91"/>
                    </a:lnTo>
                    <a:lnTo>
                      <a:pt x="257" y="91"/>
                    </a:lnTo>
                    <a:lnTo>
                      <a:pt x="260" y="91"/>
                    </a:lnTo>
                    <a:lnTo>
                      <a:pt x="264" y="91"/>
                    </a:lnTo>
                    <a:lnTo>
                      <a:pt x="267" y="94"/>
                    </a:lnTo>
                    <a:lnTo>
                      <a:pt x="271" y="94"/>
                    </a:lnTo>
                    <a:lnTo>
                      <a:pt x="274" y="94"/>
                    </a:lnTo>
                    <a:lnTo>
                      <a:pt x="277" y="94"/>
                    </a:lnTo>
                    <a:lnTo>
                      <a:pt x="281" y="98"/>
                    </a:lnTo>
                    <a:lnTo>
                      <a:pt x="284" y="98"/>
                    </a:lnTo>
                    <a:lnTo>
                      <a:pt x="287" y="98"/>
                    </a:lnTo>
                    <a:lnTo>
                      <a:pt x="291" y="98"/>
                    </a:lnTo>
                    <a:lnTo>
                      <a:pt x="294" y="98"/>
                    </a:lnTo>
                    <a:lnTo>
                      <a:pt x="298" y="101"/>
                    </a:lnTo>
                    <a:lnTo>
                      <a:pt x="301" y="101"/>
                    </a:lnTo>
                    <a:lnTo>
                      <a:pt x="304" y="101"/>
                    </a:lnTo>
                    <a:lnTo>
                      <a:pt x="308" y="101"/>
                    </a:lnTo>
                    <a:lnTo>
                      <a:pt x="311" y="104"/>
                    </a:lnTo>
                    <a:lnTo>
                      <a:pt x="314" y="104"/>
                    </a:lnTo>
                    <a:lnTo>
                      <a:pt x="318" y="104"/>
                    </a:lnTo>
                    <a:lnTo>
                      <a:pt x="321" y="104"/>
                    </a:lnTo>
                    <a:lnTo>
                      <a:pt x="325" y="104"/>
                    </a:lnTo>
                    <a:lnTo>
                      <a:pt x="328" y="108"/>
                    </a:lnTo>
                    <a:lnTo>
                      <a:pt x="331" y="108"/>
                    </a:lnTo>
                    <a:lnTo>
                      <a:pt x="335" y="108"/>
                    </a:lnTo>
                    <a:lnTo>
                      <a:pt x="338" y="108"/>
                    </a:lnTo>
                    <a:lnTo>
                      <a:pt x="341" y="108"/>
                    </a:lnTo>
                    <a:lnTo>
                      <a:pt x="345" y="111"/>
                    </a:lnTo>
                    <a:lnTo>
                      <a:pt x="348" y="111"/>
                    </a:lnTo>
                    <a:lnTo>
                      <a:pt x="352" y="111"/>
                    </a:lnTo>
                    <a:lnTo>
                      <a:pt x="355" y="111"/>
                    </a:lnTo>
                    <a:lnTo>
                      <a:pt x="358" y="111"/>
                    </a:lnTo>
                    <a:lnTo>
                      <a:pt x="362" y="114"/>
                    </a:lnTo>
                    <a:lnTo>
                      <a:pt x="365" y="114"/>
                    </a:lnTo>
                    <a:lnTo>
                      <a:pt x="368" y="114"/>
                    </a:lnTo>
                    <a:lnTo>
                      <a:pt x="372" y="114"/>
                    </a:lnTo>
                    <a:lnTo>
                      <a:pt x="375" y="114"/>
                    </a:lnTo>
                    <a:lnTo>
                      <a:pt x="379" y="114"/>
                    </a:lnTo>
                    <a:lnTo>
                      <a:pt x="382" y="118"/>
                    </a:lnTo>
                    <a:lnTo>
                      <a:pt x="385" y="118"/>
                    </a:lnTo>
                    <a:lnTo>
                      <a:pt x="389" y="118"/>
                    </a:lnTo>
                    <a:lnTo>
                      <a:pt x="392" y="118"/>
                    </a:lnTo>
                    <a:lnTo>
                      <a:pt x="395" y="118"/>
                    </a:lnTo>
                    <a:lnTo>
                      <a:pt x="399" y="121"/>
                    </a:lnTo>
                    <a:lnTo>
                      <a:pt x="402" y="121"/>
                    </a:lnTo>
                    <a:lnTo>
                      <a:pt x="406" y="121"/>
                    </a:lnTo>
                    <a:lnTo>
                      <a:pt x="409" y="121"/>
                    </a:lnTo>
                    <a:lnTo>
                      <a:pt x="412" y="121"/>
                    </a:lnTo>
                    <a:lnTo>
                      <a:pt x="416" y="121"/>
                    </a:lnTo>
                    <a:lnTo>
                      <a:pt x="419" y="125"/>
                    </a:lnTo>
                    <a:lnTo>
                      <a:pt x="423" y="125"/>
                    </a:lnTo>
                    <a:lnTo>
                      <a:pt x="426" y="125"/>
                    </a:lnTo>
                    <a:lnTo>
                      <a:pt x="429" y="125"/>
                    </a:lnTo>
                  </a:path>
                </a:pathLst>
              </a:custGeom>
              <a:noFill/>
              <a:ln w="1111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350"/>
              </a:p>
            </p:txBody>
          </p:sp>
          <p:sp>
            <p:nvSpPr>
              <p:cNvPr id="98" name="Freeform 28"/>
              <p:cNvSpPr>
                <a:spLocks/>
              </p:cNvSpPr>
              <p:nvPr/>
            </p:nvSpPr>
            <p:spPr bwMode="auto">
              <a:xfrm>
                <a:off x="7085999" y="6069279"/>
                <a:ext cx="186453" cy="33581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10" y="3"/>
                  </a:cxn>
                  <a:cxn ang="0">
                    <a:pos x="17" y="3"/>
                  </a:cxn>
                  <a:cxn ang="0">
                    <a:pos x="24" y="3"/>
                  </a:cxn>
                  <a:cxn ang="0">
                    <a:pos x="31" y="3"/>
                  </a:cxn>
                  <a:cxn ang="0">
                    <a:pos x="37" y="6"/>
                  </a:cxn>
                  <a:cxn ang="0">
                    <a:pos x="44" y="6"/>
                  </a:cxn>
                  <a:cxn ang="0">
                    <a:pos x="51" y="6"/>
                  </a:cxn>
                  <a:cxn ang="0">
                    <a:pos x="58" y="10"/>
                  </a:cxn>
                  <a:cxn ang="0">
                    <a:pos x="64" y="10"/>
                  </a:cxn>
                  <a:cxn ang="0">
                    <a:pos x="71" y="10"/>
                  </a:cxn>
                  <a:cxn ang="0">
                    <a:pos x="78" y="10"/>
                  </a:cxn>
                  <a:cxn ang="0">
                    <a:pos x="85" y="13"/>
                  </a:cxn>
                  <a:cxn ang="0">
                    <a:pos x="91" y="13"/>
                  </a:cxn>
                  <a:cxn ang="0">
                    <a:pos x="98" y="13"/>
                  </a:cxn>
                  <a:cxn ang="0">
                    <a:pos x="105" y="17"/>
                  </a:cxn>
                  <a:cxn ang="0">
                    <a:pos x="112" y="17"/>
                  </a:cxn>
                  <a:cxn ang="0">
                    <a:pos x="118" y="17"/>
                  </a:cxn>
                  <a:cxn ang="0">
                    <a:pos x="125" y="17"/>
                  </a:cxn>
                  <a:cxn ang="0">
                    <a:pos x="132" y="20"/>
                  </a:cxn>
                  <a:cxn ang="0">
                    <a:pos x="139" y="20"/>
                  </a:cxn>
                  <a:cxn ang="0">
                    <a:pos x="146" y="20"/>
                  </a:cxn>
                  <a:cxn ang="0">
                    <a:pos x="152" y="20"/>
                  </a:cxn>
                  <a:cxn ang="0">
                    <a:pos x="159" y="23"/>
                  </a:cxn>
                  <a:cxn ang="0">
                    <a:pos x="166" y="23"/>
                  </a:cxn>
                  <a:cxn ang="0">
                    <a:pos x="173" y="23"/>
                  </a:cxn>
                  <a:cxn ang="0">
                    <a:pos x="179" y="23"/>
                  </a:cxn>
                  <a:cxn ang="0">
                    <a:pos x="186" y="23"/>
                  </a:cxn>
                  <a:cxn ang="0">
                    <a:pos x="193" y="27"/>
                  </a:cxn>
                  <a:cxn ang="0">
                    <a:pos x="200" y="27"/>
                  </a:cxn>
                  <a:cxn ang="0">
                    <a:pos x="206" y="27"/>
                  </a:cxn>
                  <a:cxn ang="0">
                    <a:pos x="213" y="27"/>
                  </a:cxn>
                  <a:cxn ang="0">
                    <a:pos x="220" y="30"/>
                  </a:cxn>
                </a:cxnLst>
                <a:rect l="0" t="0" r="r" b="b"/>
                <a:pathLst>
                  <a:path w="223" h="30">
                    <a:moveTo>
                      <a:pt x="0" y="0"/>
                    </a:moveTo>
                    <a:lnTo>
                      <a:pt x="4" y="0"/>
                    </a:lnTo>
                    <a:lnTo>
                      <a:pt x="7" y="0"/>
                    </a:lnTo>
                    <a:lnTo>
                      <a:pt x="10" y="3"/>
                    </a:lnTo>
                    <a:lnTo>
                      <a:pt x="14" y="3"/>
                    </a:lnTo>
                    <a:lnTo>
                      <a:pt x="17" y="3"/>
                    </a:lnTo>
                    <a:lnTo>
                      <a:pt x="21" y="3"/>
                    </a:lnTo>
                    <a:lnTo>
                      <a:pt x="24" y="3"/>
                    </a:lnTo>
                    <a:lnTo>
                      <a:pt x="27" y="3"/>
                    </a:lnTo>
                    <a:lnTo>
                      <a:pt x="31" y="3"/>
                    </a:lnTo>
                    <a:lnTo>
                      <a:pt x="34" y="6"/>
                    </a:lnTo>
                    <a:lnTo>
                      <a:pt x="37" y="6"/>
                    </a:lnTo>
                    <a:lnTo>
                      <a:pt x="41" y="6"/>
                    </a:lnTo>
                    <a:lnTo>
                      <a:pt x="44" y="6"/>
                    </a:lnTo>
                    <a:lnTo>
                      <a:pt x="48" y="6"/>
                    </a:lnTo>
                    <a:lnTo>
                      <a:pt x="51" y="6"/>
                    </a:lnTo>
                    <a:lnTo>
                      <a:pt x="54" y="6"/>
                    </a:lnTo>
                    <a:lnTo>
                      <a:pt x="58" y="10"/>
                    </a:lnTo>
                    <a:lnTo>
                      <a:pt x="61" y="10"/>
                    </a:lnTo>
                    <a:lnTo>
                      <a:pt x="64" y="10"/>
                    </a:lnTo>
                    <a:lnTo>
                      <a:pt x="68" y="10"/>
                    </a:lnTo>
                    <a:lnTo>
                      <a:pt x="71" y="10"/>
                    </a:lnTo>
                    <a:lnTo>
                      <a:pt x="75" y="10"/>
                    </a:lnTo>
                    <a:lnTo>
                      <a:pt x="78" y="10"/>
                    </a:lnTo>
                    <a:lnTo>
                      <a:pt x="81" y="13"/>
                    </a:lnTo>
                    <a:lnTo>
                      <a:pt x="85" y="13"/>
                    </a:lnTo>
                    <a:lnTo>
                      <a:pt x="88" y="13"/>
                    </a:lnTo>
                    <a:lnTo>
                      <a:pt x="91" y="13"/>
                    </a:lnTo>
                    <a:lnTo>
                      <a:pt x="95" y="13"/>
                    </a:lnTo>
                    <a:lnTo>
                      <a:pt x="98" y="13"/>
                    </a:lnTo>
                    <a:lnTo>
                      <a:pt x="102" y="13"/>
                    </a:lnTo>
                    <a:lnTo>
                      <a:pt x="105" y="17"/>
                    </a:lnTo>
                    <a:lnTo>
                      <a:pt x="108" y="17"/>
                    </a:lnTo>
                    <a:lnTo>
                      <a:pt x="112" y="17"/>
                    </a:lnTo>
                    <a:lnTo>
                      <a:pt x="115" y="17"/>
                    </a:lnTo>
                    <a:lnTo>
                      <a:pt x="118" y="17"/>
                    </a:lnTo>
                    <a:lnTo>
                      <a:pt x="122" y="17"/>
                    </a:lnTo>
                    <a:lnTo>
                      <a:pt x="125" y="17"/>
                    </a:lnTo>
                    <a:lnTo>
                      <a:pt x="129" y="17"/>
                    </a:lnTo>
                    <a:lnTo>
                      <a:pt x="132" y="20"/>
                    </a:lnTo>
                    <a:lnTo>
                      <a:pt x="135" y="20"/>
                    </a:lnTo>
                    <a:lnTo>
                      <a:pt x="139" y="20"/>
                    </a:lnTo>
                    <a:lnTo>
                      <a:pt x="142" y="20"/>
                    </a:lnTo>
                    <a:lnTo>
                      <a:pt x="146" y="20"/>
                    </a:lnTo>
                    <a:lnTo>
                      <a:pt x="149" y="20"/>
                    </a:lnTo>
                    <a:lnTo>
                      <a:pt x="152" y="20"/>
                    </a:lnTo>
                    <a:lnTo>
                      <a:pt x="156" y="20"/>
                    </a:lnTo>
                    <a:lnTo>
                      <a:pt x="159" y="23"/>
                    </a:lnTo>
                    <a:lnTo>
                      <a:pt x="162" y="23"/>
                    </a:lnTo>
                    <a:lnTo>
                      <a:pt x="166" y="23"/>
                    </a:lnTo>
                    <a:lnTo>
                      <a:pt x="169" y="23"/>
                    </a:lnTo>
                    <a:lnTo>
                      <a:pt x="173" y="23"/>
                    </a:lnTo>
                    <a:lnTo>
                      <a:pt x="176" y="23"/>
                    </a:lnTo>
                    <a:lnTo>
                      <a:pt x="179" y="23"/>
                    </a:lnTo>
                    <a:lnTo>
                      <a:pt x="183" y="23"/>
                    </a:lnTo>
                    <a:lnTo>
                      <a:pt x="186" y="23"/>
                    </a:lnTo>
                    <a:lnTo>
                      <a:pt x="189" y="27"/>
                    </a:lnTo>
                    <a:lnTo>
                      <a:pt x="193" y="27"/>
                    </a:lnTo>
                    <a:lnTo>
                      <a:pt x="196" y="27"/>
                    </a:lnTo>
                    <a:lnTo>
                      <a:pt x="200" y="27"/>
                    </a:lnTo>
                    <a:lnTo>
                      <a:pt x="203" y="27"/>
                    </a:lnTo>
                    <a:lnTo>
                      <a:pt x="206" y="27"/>
                    </a:lnTo>
                    <a:lnTo>
                      <a:pt x="210" y="27"/>
                    </a:lnTo>
                    <a:lnTo>
                      <a:pt x="213" y="27"/>
                    </a:lnTo>
                    <a:lnTo>
                      <a:pt x="216" y="27"/>
                    </a:lnTo>
                    <a:lnTo>
                      <a:pt x="220" y="30"/>
                    </a:lnTo>
                    <a:lnTo>
                      <a:pt x="223" y="30"/>
                    </a:lnTo>
                  </a:path>
                </a:pathLst>
              </a:custGeom>
              <a:noFill/>
              <a:ln w="1111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350"/>
              </a:p>
            </p:txBody>
          </p:sp>
          <p:sp>
            <p:nvSpPr>
              <p:cNvPr id="99" name="Rechteck 116"/>
              <p:cNvSpPr/>
              <p:nvPr/>
            </p:nvSpPr>
            <p:spPr>
              <a:xfrm>
                <a:off x="6609023" y="4860771"/>
                <a:ext cx="620256" cy="4001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1350" dirty="0"/>
                  <a:t>D=1</a:t>
                </a:r>
              </a:p>
            </p:txBody>
          </p:sp>
        </p:grpSp>
        <p:sp>
          <p:nvSpPr>
            <p:cNvPr id="58" name="Rechteck 117"/>
            <p:cNvSpPr/>
            <p:nvPr/>
          </p:nvSpPr>
          <p:spPr>
            <a:xfrm>
              <a:off x="8481231" y="4870063"/>
              <a:ext cx="620256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350" dirty="0"/>
                <a:t>D=2</a:t>
              </a:r>
            </a:p>
          </p:txBody>
        </p:sp>
        <p:sp>
          <p:nvSpPr>
            <p:cNvPr id="59" name="Rechteck 118"/>
            <p:cNvSpPr/>
            <p:nvPr/>
          </p:nvSpPr>
          <p:spPr>
            <a:xfrm>
              <a:off x="10428846" y="4879490"/>
              <a:ext cx="620256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350" dirty="0"/>
                <a:t>D=3</a:t>
              </a: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7103429" y="4608526"/>
              <a:ext cx="2197344" cy="1928254"/>
              <a:chOff x="5111100" y="4608526"/>
              <a:chExt cx="2197344" cy="1928254"/>
            </a:xfrm>
          </p:grpSpPr>
          <p:grpSp>
            <p:nvGrpSpPr>
              <p:cNvPr id="73" name="Group 72"/>
              <p:cNvGrpSpPr/>
              <p:nvPr/>
            </p:nvGrpSpPr>
            <p:grpSpPr>
              <a:xfrm>
                <a:off x="5606079" y="6220391"/>
                <a:ext cx="1702365" cy="316389"/>
                <a:chOff x="5606079" y="6220391"/>
                <a:chExt cx="1702365" cy="316389"/>
              </a:xfrm>
            </p:grpSpPr>
            <p:sp>
              <p:nvSpPr>
                <p:cNvPr id="81" name="Rectangle 10"/>
                <p:cNvSpPr>
                  <a:spLocks noChangeArrowheads="1"/>
                </p:cNvSpPr>
                <p:nvPr/>
              </p:nvSpPr>
              <p:spPr bwMode="auto">
                <a:xfrm>
                  <a:off x="5606079" y="6220391"/>
                  <a:ext cx="143203" cy="3077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500" dirty="0">
                      <a:solidFill>
                        <a:srgbClr val="000000"/>
                      </a:solidFill>
                      <a:latin typeface="Helvetica" charset="0"/>
                      <a:cs typeface="Arial" pitchFamily="34" charset="0"/>
                    </a:rPr>
                    <a:t>0</a:t>
                  </a:r>
                  <a:endParaRPr lang="de-DE" sz="15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2" name="Rectangle 12"/>
                <p:cNvSpPr>
                  <a:spLocks noChangeArrowheads="1"/>
                </p:cNvSpPr>
                <p:nvPr/>
              </p:nvSpPr>
              <p:spPr bwMode="auto">
                <a:xfrm>
                  <a:off x="6301330" y="6220391"/>
                  <a:ext cx="376172" cy="3077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500" dirty="0">
                      <a:solidFill>
                        <a:srgbClr val="000000"/>
                      </a:solidFill>
                      <a:latin typeface="Helvetica" charset="0"/>
                      <a:cs typeface="Arial" pitchFamily="34" charset="0"/>
                    </a:rPr>
                    <a:t>2k</a:t>
                  </a:r>
                  <a:r>
                    <a:rPr lang="de-DE" sz="1500" baseline="-25000" dirty="0">
                      <a:solidFill>
                        <a:srgbClr val="000000"/>
                      </a:solidFill>
                      <a:latin typeface="Helvetica" charset="0"/>
                      <a:cs typeface="Arial" pitchFamily="34" charset="0"/>
                    </a:rPr>
                    <a:t>F</a:t>
                  </a:r>
                  <a:endParaRPr lang="de-DE" sz="1500" baseline="-250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3" name="Rectangle 29"/>
                <p:cNvSpPr>
                  <a:spLocks noChangeArrowheads="1"/>
                </p:cNvSpPr>
                <p:nvPr/>
              </p:nvSpPr>
              <p:spPr bwMode="auto">
                <a:xfrm>
                  <a:off x="7180204" y="6229004"/>
                  <a:ext cx="128240" cy="3077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500" dirty="0">
                      <a:solidFill>
                        <a:srgbClr val="000000"/>
                      </a:solidFill>
                      <a:latin typeface="Helvetica" charset="0"/>
                      <a:cs typeface="Arial" pitchFamily="34" charset="0"/>
                    </a:rPr>
                    <a:t>k</a:t>
                  </a:r>
                  <a:endParaRPr lang="de-DE" sz="15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74" name="Group 73"/>
              <p:cNvGrpSpPr/>
              <p:nvPr/>
            </p:nvGrpSpPr>
            <p:grpSpPr>
              <a:xfrm>
                <a:off x="5111100" y="4608526"/>
                <a:ext cx="472952" cy="1848002"/>
                <a:chOff x="5111100" y="4608526"/>
                <a:chExt cx="472952" cy="1848002"/>
              </a:xfrm>
            </p:grpSpPr>
            <p:sp>
              <p:nvSpPr>
                <p:cNvPr id="75" name="Rectangle 14"/>
                <p:cNvSpPr>
                  <a:spLocks noChangeArrowheads="1"/>
                </p:cNvSpPr>
                <p:nvPr/>
              </p:nvSpPr>
              <p:spPr bwMode="auto">
                <a:xfrm>
                  <a:off x="5440849" y="6148752"/>
                  <a:ext cx="143203" cy="3077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500" dirty="0">
                      <a:solidFill>
                        <a:srgbClr val="000000"/>
                      </a:solidFill>
                      <a:latin typeface="Helvetica" charset="0"/>
                      <a:cs typeface="Arial" pitchFamily="34" charset="0"/>
                    </a:rPr>
                    <a:t>0</a:t>
                  </a:r>
                  <a:endParaRPr lang="de-DE" sz="15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6" name="Rectangle 16"/>
                <p:cNvSpPr>
                  <a:spLocks noChangeArrowheads="1"/>
                </p:cNvSpPr>
                <p:nvPr/>
              </p:nvSpPr>
              <p:spPr bwMode="auto">
                <a:xfrm>
                  <a:off x="5440849" y="5762576"/>
                  <a:ext cx="143203" cy="3077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500" dirty="0">
                      <a:solidFill>
                        <a:srgbClr val="000000"/>
                      </a:solidFill>
                      <a:latin typeface="Helvetica" charset="0"/>
                      <a:cs typeface="Arial" pitchFamily="34" charset="0"/>
                    </a:rPr>
                    <a:t>1</a:t>
                  </a:r>
                  <a:endParaRPr lang="de-DE" sz="15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7" name="Rectangle 18"/>
                <p:cNvSpPr>
                  <a:spLocks noChangeArrowheads="1"/>
                </p:cNvSpPr>
                <p:nvPr/>
              </p:nvSpPr>
              <p:spPr bwMode="auto">
                <a:xfrm>
                  <a:off x="5440849" y="5376400"/>
                  <a:ext cx="143203" cy="3077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500">
                      <a:solidFill>
                        <a:srgbClr val="000000"/>
                      </a:solidFill>
                      <a:latin typeface="Helvetica" charset="0"/>
                      <a:cs typeface="Arial" pitchFamily="34" charset="0"/>
                    </a:rPr>
                    <a:t>2</a:t>
                  </a:r>
                  <a:endParaRPr lang="de-DE" sz="15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8" name="Rectangle 20"/>
                <p:cNvSpPr>
                  <a:spLocks noChangeArrowheads="1"/>
                </p:cNvSpPr>
                <p:nvPr/>
              </p:nvSpPr>
              <p:spPr bwMode="auto">
                <a:xfrm>
                  <a:off x="5440849" y="4990225"/>
                  <a:ext cx="143203" cy="3077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500">
                      <a:solidFill>
                        <a:srgbClr val="000000"/>
                      </a:solidFill>
                      <a:latin typeface="Helvetica" charset="0"/>
                      <a:cs typeface="Arial" pitchFamily="34" charset="0"/>
                    </a:rPr>
                    <a:t>3</a:t>
                  </a:r>
                  <a:endParaRPr lang="de-DE" sz="15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9" name="Rectangle 22"/>
                <p:cNvSpPr>
                  <a:spLocks noChangeArrowheads="1"/>
                </p:cNvSpPr>
                <p:nvPr/>
              </p:nvSpPr>
              <p:spPr bwMode="auto">
                <a:xfrm>
                  <a:off x="5440849" y="4608526"/>
                  <a:ext cx="143203" cy="3077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500" dirty="0">
                      <a:solidFill>
                        <a:srgbClr val="000000"/>
                      </a:solidFill>
                      <a:latin typeface="Helvetica" charset="0"/>
                      <a:cs typeface="Arial" pitchFamily="34" charset="0"/>
                    </a:rPr>
                    <a:t>4</a:t>
                  </a:r>
                  <a:endParaRPr lang="de-DE" sz="15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0" name="Rectangle 30"/>
                <p:cNvSpPr>
                  <a:spLocks noChangeArrowheads="1"/>
                </p:cNvSpPr>
                <p:nvPr/>
              </p:nvSpPr>
              <p:spPr bwMode="auto">
                <a:xfrm rot="16200000">
                  <a:off x="5194456" y="5338942"/>
                  <a:ext cx="141064" cy="3077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500" dirty="0">
                      <a:solidFill>
                        <a:srgbClr val="000000"/>
                      </a:solidFill>
                      <a:latin typeface="Symbol" pitchFamily="18" charset="2"/>
                      <a:cs typeface="Arial" pitchFamily="34" charset="0"/>
                    </a:rPr>
                    <a:t>c</a:t>
                  </a:r>
                  <a:endParaRPr lang="de-DE" sz="1500" dirty="0">
                    <a:latin typeface="Symbol" pitchFamily="18" charset="2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61" name="Group 60"/>
            <p:cNvGrpSpPr/>
            <p:nvPr/>
          </p:nvGrpSpPr>
          <p:grpSpPr>
            <a:xfrm>
              <a:off x="9034223" y="4610094"/>
              <a:ext cx="2197344" cy="1928254"/>
              <a:chOff x="5111100" y="4608526"/>
              <a:chExt cx="2197344" cy="1928254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5606079" y="6220391"/>
                <a:ext cx="1702365" cy="316389"/>
                <a:chOff x="5606079" y="6220391"/>
                <a:chExt cx="1702365" cy="316389"/>
              </a:xfrm>
            </p:grpSpPr>
            <p:sp>
              <p:nvSpPr>
                <p:cNvPr id="70" name="Rectangle 10"/>
                <p:cNvSpPr>
                  <a:spLocks noChangeArrowheads="1"/>
                </p:cNvSpPr>
                <p:nvPr/>
              </p:nvSpPr>
              <p:spPr bwMode="auto">
                <a:xfrm>
                  <a:off x="5606079" y="6220391"/>
                  <a:ext cx="143203" cy="3077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500" dirty="0">
                      <a:solidFill>
                        <a:srgbClr val="000000"/>
                      </a:solidFill>
                      <a:latin typeface="Helvetica" charset="0"/>
                      <a:cs typeface="Arial" pitchFamily="34" charset="0"/>
                    </a:rPr>
                    <a:t>0</a:t>
                  </a:r>
                  <a:endParaRPr lang="de-DE" sz="15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1" name="Rectangle 12"/>
                <p:cNvSpPr>
                  <a:spLocks noChangeArrowheads="1"/>
                </p:cNvSpPr>
                <p:nvPr/>
              </p:nvSpPr>
              <p:spPr bwMode="auto">
                <a:xfrm>
                  <a:off x="6301330" y="6220391"/>
                  <a:ext cx="376172" cy="3077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500" dirty="0">
                      <a:solidFill>
                        <a:srgbClr val="000000"/>
                      </a:solidFill>
                      <a:latin typeface="Helvetica" charset="0"/>
                      <a:cs typeface="Arial" pitchFamily="34" charset="0"/>
                    </a:rPr>
                    <a:t>2k</a:t>
                  </a:r>
                  <a:r>
                    <a:rPr lang="de-DE" sz="1500" baseline="-25000" dirty="0">
                      <a:solidFill>
                        <a:srgbClr val="000000"/>
                      </a:solidFill>
                      <a:latin typeface="Helvetica" charset="0"/>
                      <a:cs typeface="Arial" pitchFamily="34" charset="0"/>
                    </a:rPr>
                    <a:t>F</a:t>
                  </a:r>
                  <a:endParaRPr lang="de-DE" sz="1500" baseline="-250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2" name="Rectangle 29"/>
                <p:cNvSpPr>
                  <a:spLocks noChangeArrowheads="1"/>
                </p:cNvSpPr>
                <p:nvPr/>
              </p:nvSpPr>
              <p:spPr bwMode="auto">
                <a:xfrm>
                  <a:off x="7180204" y="6229004"/>
                  <a:ext cx="128240" cy="3077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500" dirty="0">
                      <a:solidFill>
                        <a:srgbClr val="000000"/>
                      </a:solidFill>
                      <a:latin typeface="Helvetica" charset="0"/>
                      <a:cs typeface="Arial" pitchFamily="34" charset="0"/>
                    </a:rPr>
                    <a:t>k</a:t>
                  </a:r>
                  <a:endParaRPr lang="de-DE" sz="15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5111100" y="4608526"/>
                <a:ext cx="472952" cy="1848002"/>
                <a:chOff x="5111100" y="4608526"/>
                <a:chExt cx="472952" cy="1848002"/>
              </a:xfrm>
            </p:grpSpPr>
            <p:sp>
              <p:nvSpPr>
                <p:cNvPr id="64" name="Rectangle 14"/>
                <p:cNvSpPr>
                  <a:spLocks noChangeArrowheads="1"/>
                </p:cNvSpPr>
                <p:nvPr/>
              </p:nvSpPr>
              <p:spPr bwMode="auto">
                <a:xfrm>
                  <a:off x="5440849" y="6148752"/>
                  <a:ext cx="143203" cy="3077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500" dirty="0">
                      <a:solidFill>
                        <a:srgbClr val="000000"/>
                      </a:solidFill>
                      <a:latin typeface="Helvetica" charset="0"/>
                      <a:cs typeface="Arial" pitchFamily="34" charset="0"/>
                    </a:rPr>
                    <a:t>0</a:t>
                  </a:r>
                  <a:endParaRPr lang="de-DE" sz="15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5" name="Rectangle 16"/>
                <p:cNvSpPr>
                  <a:spLocks noChangeArrowheads="1"/>
                </p:cNvSpPr>
                <p:nvPr/>
              </p:nvSpPr>
              <p:spPr bwMode="auto">
                <a:xfrm>
                  <a:off x="5440849" y="5762576"/>
                  <a:ext cx="143203" cy="3077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500" dirty="0">
                      <a:solidFill>
                        <a:srgbClr val="000000"/>
                      </a:solidFill>
                      <a:latin typeface="Helvetica" charset="0"/>
                      <a:cs typeface="Arial" pitchFamily="34" charset="0"/>
                    </a:rPr>
                    <a:t>1</a:t>
                  </a:r>
                  <a:endParaRPr lang="de-DE" sz="15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6" name="Rectangle 18"/>
                <p:cNvSpPr>
                  <a:spLocks noChangeArrowheads="1"/>
                </p:cNvSpPr>
                <p:nvPr/>
              </p:nvSpPr>
              <p:spPr bwMode="auto">
                <a:xfrm>
                  <a:off x="5440849" y="5376400"/>
                  <a:ext cx="143203" cy="3077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500" dirty="0">
                      <a:solidFill>
                        <a:srgbClr val="000000"/>
                      </a:solidFill>
                      <a:latin typeface="Helvetica" charset="0"/>
                      <a:cs typeface="Arial" pitchFamily="34" charset="0"/>
                    </a:rPr>
                    <a:t>2</a:t>
                  </a:r>
                  <a:endParaRPr lang="de-DE" sz="15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7" name="Rectangle 20"/>
                <p:cNvSpPr>
                  <a:spLocks noChangeArrowheads="1"/>
                </p:cNvSpPr>
                <p:nvPr/>
              </p:nvSpPr>
              <p:spPr bwMode="auto">
                <a:xfrm>
                  <a:off x="5440849" y="4990225"/>
                  <a:ext cx="143203" cy="3077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500">
                      <a:solidFill>
                        <a:srgbClr val="000000"/>
                      </a:solidFill>
                      <a:latin typeface="Helvetica" charset="0"/>
                      <a:cs typeface="Arial" pitchFamily="34" charset="0"/>
                    </a:rPr>
                    <a:t>3</a:t>
                  </a:r>
                  <a:endParaRPr lang="de-DE" sz="15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8" name="Rectangle 22"/>
                <p:cNvSpPr>
                  <a:spLocks noChangeArrowheads="1"/>
                </p:cNvSpPr>
                <p:nvPr/>
              </p:nvSpPr>
              <p:spPr bwMode="auto">
                <a:xfrm>
                  <a:off x="5440849" y="4608526"/>
                  <a:ext cx="143203" cy="3077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500" dirty="0">
                      <a:solidFill>
                        <a:srgbClr val="000000"/>
                      </a:solidFill>
                      <a:latin typeface="Helvetica" charset="0"/>
                      <a:cs typeface="Arial" pitchFamily="34" charset="0"/>
                    </a:rPr>
                    <a:t>4</a:t>
                  </a:r>
                  <a:endParaRPr lang="de-DE" sz="15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9" name="Rectangle 30"/>
                <p:cNvSpPr>
                  <a:spLocks noChangeArrowheads="1"/>
                </p:cNvSpPr>
                <p:nvPr/>
              </p:nvSpPr>
              <p:spPr bwMode="auto">
                <a:xfrm rot="16200000">
                  <a:off x="5194456" y="5338942"/>
                  <a:ext cx="141064" cy="3077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500" dirty="0">
                      <a:solidFill>
                        <a:srgbClr val="000000"/>
                      </a:solidFill>
                      <a:latin typeface="Symbol" pitchFamily="18" charset="2"/>
                      <a:cs typeface="Arial" pitchFamily="34" charset="0"/>
                    </a:rPr>
                    <a:t>c</a:t>
                  </a:r>
                  <a:endParaRPr lang="de-DE" sz="1500" dirty="0">
                    <a:latin typeface="Symbol" pitchFamily="18" charset="2"/>
                    <a:cs typeface="Arial" pitchFamily="34" charset="0"/>
                  </a:endParaRPr>
                </a:p>
              </p:txBody>
            </p: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6920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/>
      <p:bldP spid="8" grpId="0"/>
      <p:bldP spid="13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53" y="1315062"/>
            <a:ext cx="7314286" cy="5485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(NbSe</a:t>
            </a:r>
            <a:r>
              <a:rPr lang="en-US" sz="3600" baseline="-25000" dirty="0" smtClean="0"/>
              <a:t>4</a:t>
            </a:r>
            <a:r>
              <a:rPr lang="en-US" sz="3600" dirty="0" smtClean="0"/>
              <a:t>)</a:t>
            </a:r>
            <a:r>
              <a:rPr lang="en-US" sz="3600" baseline="-25000" dirty="0" smtClean="0"/>
              <a:t>3</a:t>
            </a:r>
            <a:r>
              <a:rPr lang="en-US" sz="3600" dirty="0"/>
              <a:t>I – </a:t>
            </a:r>
            <a:r>
              <a:rPr lang="en-US" sz="3600" dirty="0" smtClean="0"/>
              <a:t>3 pulse experiments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287481" y="1461176"/>
            <a:ext cx="1738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 </a:t>
            </a:r>
            <a:r>
              <a:rPr lang="en-US" sz="3200" dirty="0" err="1" smtClean="0"/>
              <a:t>mJ</a:t>
            </a:r>
            <a:r>
              <a:rPr lang="en-US" sz="3200" dirty="0" smtClean="0"/>
              <a:t>/cm</a:t>
            </a:r>
            <a:r>
              <a:rPr lang="en-US" sz="3200" baseline="30000" dirty="0" smtClean="0"/>
              <a:t>2</a:t>
            </a:r>
            <a:endParaRPr lang="en-US" sz="3200" baseline="30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461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(NbSe</a:t>
            </a:r>
            <a:r>
              <a:rPr lang="en-US" sz="3600" baseline="-25000" dirty="0" smtClean="0"/>
              <a:t>4</a:t>
            </a:r>
            <a:r>
              <a:rPr lang="en-US" sz="3600" dirty="0" smtClean="0"/>
              <a:t>)</a:t>
            </a:r>
            <a:r>
              <a:rPr lang="en-US" sz="3600" baseline="-25000" dirty="0" smtClean="0"/>
              <a:t>3</a:t>
            </a:r>
            <a:r>
              <a:rPr lang="en-US" sz="3600" dirty="0" smtClean="0"/>
              <a:t>I – high fluencies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5"/>
          <a:stretch/>
        </p:blipFill>
        <p:spPr>
          <a:xfrm>
            <a:off x="69851" y="1904396"/>
            <a:ext cx="5519444" cy="488523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5331419" y="3177154"/>
            <a:ext cx="728418" cy="6186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463155" y="3795830"/>
            <a:ext cx="3624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Same CW power, different repetition</a:t>
            </a:r>
          </a:p>
          <a:p>
            <a:r>
              <a:rPr lang="en-US" dirty="0" smtClean="0"/>
              <a:t>- resolving steady state heating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31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07" y="1899451"/>
            <a:ext cx="7786863" cy="3509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39504" cy="1325563"/>
          </a:xfrm>
        </p:spPr>
        <p:txBody>
          <a:bodyPr/>
          <a:lstStyle/>
          <a:p>
            <a:r>
              <a:rPr lang="en-US" dirty="0"/>
              <a:t>Probing of ultrafast </a:t>
            </a:r>
            <a:r>
              <a:rPr lang="en-US" dirty="0" smtClean="0"/>
              <a:t>dynamics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2762" y="2441361"/>
            <a:ext cx="2352582" cy="1917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Laser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8754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58881"/>
            <a:ext cx="3341497" cy="4572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1558881"/>
            <a:ext cx="3346967" cy="4572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30" y="1558881"/>
            <a:ext cx="3341497" cy="4572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29" y="1558881"/>
            <a:ext cx="3341497" cy="4571999"/>
          </a:xfrm>
          <a:prstGeom prst="rect">
            <a:avLst/>
          </a:prstGeom>
        </p:spPr>
      </p:pic>
      <p:pic>
        <p:nvPicPr>
          <p:cNvPr id="100354" name="Picture 2" descr="http://www.pveducation.org/sites/default/files/PVCDROM/Properties-of-Sunlight/Images/photon_flux_light_intensity.pn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6" t="9126" r="81433" b="67673"/>
          <a:stretch/>
        </p:blipFill>
        <p:spPr bwMode="auto">
          <a:xfrm rot="10800000">
            <a:off x="1266739" y="5651919"/>
            <a:ext cx="293614" cy="86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www.pveducation.org/sites/default/files/PVCDROM/Properties-of-Sunlight/Images/photon_flux_light_intensity.pn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6" t="9126" r="81433" b="67673"/>
          <a:stretch/>
        </p:blipFill>
        <p:spPr bwMode="auto">
          <a:xfrm rot="5400000">
            <a:off x="6050920" y="5127073"/>
            <a:ext cx="293614" cy="86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95410" y="1416905"/>
            <a:ext cx="65550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dirty="0" smtClean="0"/>
              <a:t>Faza</a:t>
            </a:r>
            <a:r>
              <a:rPr lang="en-US" dirty="0" smtClean="0"/>
              <a:t>:</a:t>
            </a:r>
            <a:endParaRPr lang="en-US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6528464" y="1429259"/>
            <a:ext cx="527709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ymbol" panose="05050102010706020507" pitchFamily="18" charset="2"/>
              </a:rPr>
              <a:t>p</a:t>
            </a:r>
            <a:r>
              <a:rPr lang="en-US" b="1" dirty="0" smtClean="0"/>
              <a:t>/2</a:t>
            </a:r>
            <a:endParaRPr lang="en-US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2162430" y="1421025"/>
            <a:ext cx="30168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0</a:t>
            </a:r>
            <a:endParaRPr lang="en-US" b="1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50" y="8991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Parametar uređenja u potencijalu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733168" y="6046573"/>
            <a:ext cx="3352800" cy="8238"/>
          </a:xfrm>
          <a:prstGeom prst="straightConnector1">
            <a:avLst/>
          </a:prstGeom>
          <a:ln w="15875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2348606" y="2092410"/>
            <a:ext cx="12699" cy="4038470"/>
          </a:xfrm>
          <a:prstGeom prst="straightConnector1">
            <a:avLst/>
          </a:prstGeom>
          <a:ln w="15875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865982" y="6050692"/>
            <a:ext cx="3352800" cy="8238"/>
          </a:xfrm>
          <a:prstGeom prst="straightConnector1">
            <a:avLst/>
          </a:prstGeom>
          <a:ln w="15875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481420" y="2096529"/>
            <a:ext cx="12699" cy="4038470"/>
          </a:xfrm>
          <a:prstGeom prst="straightConnector1">
            <a:avLst/>
          </a:prstGeom>
          <a:ln w="15875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756454" y="6021853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latin typeface="Symbol" panose="05050102010706020507" pitchFamily="18" charset="2"/>
              </a:rPr>
              <a:t>D</a:t>
            </a:r>
            <a:endParaRPr lang="en-US" dirty="0">
              <a:latin typeface="Symbol" panose="05050102010706020507" pitchFamily="18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81736" y="2100644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F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02237" y="61934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891448" y="6021599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latin typeface="Symbol" panose="05050102010706020507" pitchFamily="18" charset="2"/>
              </a:rPr>
              <a:t>D</a:t>
            </a:r>
            <a:endParaRPr lang="en-US" dirty="0">
              <a:latin typeface="Symbol" panose="05050102010706020507" pitchFamily="18" charset="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16730" y="210039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F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337231" y="619321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0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593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9915"/>
            <a:ext cx="7886700" cy="1325563"/>
          </a:xfrm>
        </p:spPr>
        <p:txBody>
          <a:bodyPr>
            <a:normAutofit/>
          </a:bodyPr>
          <a:lstStyle/>
          <a:p>
            <a:r>
              <a:rPr lang="hr-HR" sz="3600" dirty="0" smtClean="0"/>
              <a:t>Praćenje </a:t>
            </a:r>
            <a:r>
              <a:rPr lang="hr-HR" sz="3600" dirty="0" err="1" smtClean="0"/>
              <a:t>ultrabrzih</a:t>
            </a:r>
            <a:r>
              <a:rPr lang="hr-HR" sz="3600" dirty="0" smtClean="0"/>
              <a:t> procesa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948" y="2053122"/>
            <a:ext cx="4592574" cy="163067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hr-HR" sz="2400" dirty="0" smtClean="0"/>
              <a:t>K</a:t>
            </a:r>
            <a:r>
              <a:rPr lang="en-US" sz="2400" dirty="0" err="1" smtClean="0"/>
              <a:t>omponent</a:t>
            </a:r>
            <a:r>
              <a:rPr lang="hr-HR" sz="2400" dirty="0" smtClean="0"/>
              <a:t>e</a:t>
            </a:r>
            <a:r>
              <a:rPr lang="en-US" sz="2400" dirty="0" smtClean="0"/>
              <a:t>: </a:t>
            </a:r>
            <a:endParaRPr lang="en-US" sz="2400" dirty="0"/>
          </a:p>
          <a:p>
            <a:pPr lvl="1">
              <a:lnSpc>
                <a:spcPct val="120000"/>
              </a:lnSpc>
            </a:pPr>
            <a:r>
              <a:rPr lang="hr-HR" sz="2000" dirty="0" err="1" smtClean="0"/>
              <a:t>Fononske</a:t>
            </a:r>
            <a:r>
              <a:rPr lang="en-US" sz="2000" dirty="0" smtClean="0"/>
              <a:t>: </a:t>
            </a:r>
            <a:r>
              <a:rPr lang="en-US" sz="2000" dirty="0"/>
              <a:t>A, f, 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/>
              <a:t>, </a:t>
            </a:r>
            <a:r>
              <a:rPr lang="en-US" sz="2000" dirty="0">
                <a:latin typeface="Symbol" panose="05050102010706020507" pitchFamily="18" charset="2"/>
              </a:rPr>
              <a:t>f</a:t>
            </a:r>
          </a:p>
          <a:p>
            <a:pPr lvl="1">
              <a:lnSpc>
                <a:spcPct val="120000"/>
              </a:lnSpc>
            </a:pPr>
            <a:r>
              <a:rPr lang="hr-HR" sz="2000" dirty="0" smtClean="0"/>
              <a:t>Elektronske</a:t>
            </a:r>
            <a:r>
              <a:rPr lang="en-US" sz="2000" dirty="0" smtClean="0"/>
              <a:t>: </a:t>
            </a:r>
            <a:r>
              <a:rPr lang="en-US" sz="2000" dirty="0"/>
              <a:t>A, </a:t>
            </a:r>
            <a:r>
              <a:rPr lang="en-US" sz="2000" dirty="0">
                <a:latin typeface="Symbol" panose="05050102010706020507" pitchFamily="18" charset="2"/>
              </a:rPr>
              <a:t>G/t</a:t>
            </a:r>
            <a:endParaRPr lang="en-US" sz="2000" dirty="0"/>
          </a:p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  <p:grpSp>
        <p:nvGrpSpPr>
          <p:cNvPr id="6144" name="Group 6143"/>
          <p:cNvGrpSpPr/>
          <p:nvPr/>
        </p:nvGrpSpPr>
        <p:grpSpPr>
          <a:xfrm>
            <a:off x="0" y="3515557"/>
            <a:ext cx="4635896" cy="2800054"/>
            <a:chOff x="5202397" y="4634031"/>
            <a:chExt cx="3860892" cy="2180536"/>
          </a:xfrm>
        </p:grpSpPr>
        <p:pic>
          <p:nvPicPr>
            <p:cNvPr id="6146" name="Picture 2" descr="http://www.nims.go.jp/ldynamics/en/Mechanism_files/shapeimage_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0914" y="4634031"/>
              <a:ext cx="3762375" cy="2000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202397" y="6476013"/>
              <a:ext cx="33602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accent2">
                      <a:lumMod val="75000"/>
                    </a:schemeClr>
                  </a:solidFill>
                  <a:hlinkClick r:id="rId5"/>
                </a:rPr>
                <a:t>http://www.nims.go.jp/ldynamics/en</a:t>
              </a:r>
              <a:r>
                <a:rPr lang="de-DE" sz="1600" dirty="0" smtClean="0">
                  <a:solidFill>
                    <a:schemeClr val="accent2">
                      <a:lumMod val="75000"/>
                    </a:schemeClr>
                  </a:solidFill>
                  <a:hlinkClick r:id="rId5"/>
                </a:rPr>
                <a:t>/</a:t>
              </a:r>
              <a:endParaRPr lang="de-DE" sz="1600" dirty="0" smtClean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27278" r="369" b="1774"/>
          <a:stretch/>
        </p:blipFill>
        <p:spPr>
          <a:xfrm>
            <a:off x="4446520" y="1113075"/>
            <a:ext cx="4697480" cy="2663284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5" t="40059" r="30050"/>
          <a:stretch/>
        </p:blipFill>
        <p:spPr bwMode="auto">
          <a:xfrm>
            <a:off x="4635896" y="3826803"/>
            <a:ext cx="4411084" cy="3277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10386" y="6207071"/>
            <a:ext cx="763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Raman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841438" y="4646909"/>
            <a:ext cx="1351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Time resolved</a:t>
            </a:r>
            <a:endParaRPr lang="en-US" sz="1600" dirty="0"/>
          </a:p>
        </p:txBody>
      </p:sp>
      <p:cxnSp>
        <p:nvCxnSpPr>
          <p:cNvPr id="6" name="Straight Arrow Connector 5"/>
          <p:cNvCxnSpPr>
            <a:stCxn id="4" idx="0"/>
          </p:cNvCxnSpPr>
          <p:nvPr/>
        </p:nvCxnSpPr>
        <p:spPr>
          <a:xfrm flipH="1" flipV="1">
            <a:off x="5992061" y="5773119"/>
            <a:ext cx="1" cy="4339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0" idx="2"/>
          </p:cNvCxnSpPr>
          <p:nvPr/>
        </p:nvCxnSpPr>
        <p:spPr>
          <a:xfrm flipH="1">
            <a:off x="7276454" y="4985463"/>
            <a:ext cx="240874" cy="6714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841438" y="4292966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</a:t>
            </a:r>
            <a:r>
              <a:rPr lang="en-US" baseline="-25000" dirty="0" smtClean="0">
                <a:solidFill>
                  <a:srgbClr val="FF0000"/>
                </a:solidFill>
              </a:rPr>
              <a:t>0.3</a:t>
            </a:r>
            <a:r>
              <a:rPr lang="en-US" dirty="0" smtClean="0">
                <a:solidFill>
                  <a:srgbClr val="FF0000"/>
                </a:solidFill>
              </a:rPr>
              <a:t>MoO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66917" y="1215423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(NbSe</a:t>
            </a:r>
            <a:r>
              <a:rPr lang="en-US" baseline="-25000" dirty="0" smtClean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28455" y="4292966"/>
            <a:ext cx="228085" cy="443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921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551" y="2578584"/>
            <a:ext cx="4212933" cy="2387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(NbSe</a:t>
            </a:r>
            <a:r>
              <a:rPr lang="en-US" sz="3600" baseline="-25000" dirty="0" smtClean="0"/>
              <a:t>4</a:t>
            </a:r>
            <a:r>
              <a:rPr lang="en-US" sz="3600" dirty="0" smtClean="0"/>
              <a:t>)</a:t>
            </a:r>
            <a:r>
              <a:rPr lang="en-US" sz="3600" baseline="-25000" dirty="0" smtClean="0"/>
              <a:t>3</a:t>
            </a:r>
            <a:r>
              <a:rPr lang="en-US" sz="3600" dirty="0" smtClean="0"/>
              <a:t>I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553257" y="4998888"/>
            <a:ext cx="73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AFE</a:t>
            </a:r>
            <a:endParaRPr lang="de-DE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079387" y="5161550"/>
            <a:ext cx="1983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Pseudo- Jahn Teller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72332" y="5593285"/>
            <a:ext cx="42845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XRD at </a:t>
            </a:r>
            <a:r>
              <a:rPr lang="en-US" dirty="0" smtClean="0"/>
              <a:t>128 </a:t>
            </a:r>
            <a:r>
              <a:rPr lang="en-US" dirty="0"/>
              <a:t>K: length </a:t>
            </a:r>
            <a:r>
              <a:rPr lang="en-US" dirty="0" smtClean="0"/>
              <a:t>L splits in two: L and I</a:t>
            </a:r>
          </a:p>
          <a:p>
            <a:r>
              <a:rPr lang="en-US" dirty="0" smtClean="0"/>
              <a:t>XRD at 30 K: length I becomes even shorter </a:t>
            </a:r>
          </a:p>
          <a:p>
            <a:r>
              <a:rPr lang="en-US" dirty="0" smtClean="0"/>
              <a:t>	- LLS-LIS-LSS transitions</a:t>
            </a:r>
          </a:p>
          <a:p>
            <a:r>
              <a:rPr lang="en-US" dirty="0"/>
              <a:t>P4/</a:t>
            </a:r>
            <a:r>
              <a:rPr lang="en-US" dirty="0" err="1"/>
              <a:t>mnc</a:t>
            </a:r>
            <a:r>
              <a:rPr lang="en-US" dirty="0"/>
              <a:t> </a:t>
            </a:r>
            <a:r>
              <a:rPr lang="en-US" dirty="0" smtClean="0"/>
              <a:t>- P</a:t>
            </a:r>
            <a:r>
              <a:rPr lang="en-US" u="sng" dirty="0" smtClean="0"/>
              <a:t>4</a:t>
            </a:r>
            <a:r>
              <a:rPr lang="en-US" dirty="0" smtClean="0"/>
              <a:t>2</a:t>
            </a:r>
            <a:r>
              <a:rPr lang="en-US" baseline="-25000" dirty="0" smtClean="0"/>
              <a:t>1</a:t>
            </a:r>
            <a:r>
              <a:rPr lang="en-US" dirty="0" smtClean="0"/>
              <a:t>c - </a:t>
            </a:r>
            <a:r>
              <a:rPr lang="en-US" dirty="0"/>
              <a:t>P</a:t>
            </a:r>
            <a:r>
              <a:rPr lang="en-US" u="sng" dirty="0"/>
              <a:t>4</a:t>
            </a:r>
            <a:r>
              <a:rPr lang="en-US" dirty="0"/>
              <a:t> </a:t>
            </a:r>
            <a:r>
              <a:rPr lang="en-US" dirty="0" smtClean="0"/>
              <a:t>space group transition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53257" y="2541097"/>
            <a:ext cx="4503646" cy="293795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4553257" y="3360571"/>
            <a:ext cx="450352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4"/>
          <p:cNvGrpSpPr>
            <a:grpSpLocks noChangeAspect="1"/>
          </p:cNvGrpSpPr>
          <p:nvPr/>
        </p:nvGrpSpPr>
        <p:grpSpPr bwMode="auto">
          <a:xfrm>
            <a:off x="4653270" y="1611923"/>
            <a:ext cx="4017962" cy="882650"/>
            <a:chOff x="321" y="1032"/>
            <a:chExt cx="2531" cy="556"/>
          </a:xfrm>
        </p:grpSpPr>
        <p:sp>
          <p:nvSpPr>
            <p:cNvPr id="18" name="AutoShape 3"/>
            <p:cNvSpPr>
              <a:spLocks noChangeAspect="1" noChangeArrowheads="1" noTextEdit="1"/>
            </p:cNvSpPr>
            <p:nvPr/>
          </p:nvSpPr>
          <p:spPr bwMode="auto">
            <a:xfrm>
              <a:off x="321" y="1065"/>
              <a:ext cx="2475" cy="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2533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33" b="75365"/>
            <a:stretch/>
          </p:blipFill>
          <p:spPr bwMode="auto">
            <a:xfrm>
              <a:off x="374" y="1032"/>
              <a:ext cx="2478" cy="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4"/>
          <p:cNvGrpSpPr>
            <a:grpSpLocks noChangeAspect="1"/>
          </p:cNvGrpSpPr>
          <p:nvPr/>
        </p:nvGrpSpPr>
        <p:grpSpPr bwMode="auto">
          <a:xfrm>
            <a:off x="60164" y="1611923"/>
            <a:ext cx="3924607" cy="4975053"/>
            <a:chOff x="1604" y="1300"/>
            <a:chExt cx="1954" cy="2477"/>
          </a:xfrm>
        </p:grpSpPr>
        <p:sp>
          <p:nvSpPr>
            <p:cNvPr id="2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604" y="1300"/>
              <a:ext cx="1954" cy="2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355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4" y="1300"/>
              <a:ext cx="1957" cy="2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776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(NbSe</a:t>
            </a:r>
            <a:r>
              <a:rPr lang="en-US" sz="3600" baseline="-25000" dirty="0" smtClean="0"/>
              <a:t>4</a:t>
            </a:r>
            <a:r>
              <a:rPr lang="en-US" sz="3600" dirty="0" smtClean="0"/>
              <a:t>)</a:t>
            </a:r>
            <a:r>
              <a:rPr lang="en-US" sz="3600" baseline="-25000" dirty="0" smtClean="0"/>
              <a:t>3</a:t>
            </a:r>
            <a:r>
              <a:rPr lang="en-US" sz="3600" dirty="0" smtClean="0"/>
              <a:t>I</a:t>
            </a:r>
            <a:endParaRPr lang="en-US" sz="36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00050" y="203596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7884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719907"/>
            <a:ext cx="5865124" cy="42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2"/>
          <a:stretch>
            <a:fillRect/>
          </a:stretch>
        </p:blipFill>
        <p:spPr bwMode="auto">
          <a:xfrm>
            <a:off x="5723073" y="1486730"/>
            <a:ext cx="3396213" cy="51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93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453973"/>
              </p:ext>
            </p:extLst>
          </p:nvPr>
        </p:nvGraphicFramePr>
        <p:xfrm>
          <a:off x="112642" y="936702"/>
          <a:ext cx="7938217" cy="6088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2" name="Graph" r:id="rId5" imgW="3877056" imgH="2973629" progId="Origin50.Graph">
                  <p:embed/>
                </p:oleObj>
              </mc:Choice>
              <mc:Fallback>
                <p:oleObj name="Graph" r:id="rId5" imgW="3877056" imgH="2973629" progId="Origin50.Graph">
                  <p:embed/>
                  <p:pic>
                    <p:nvPicPr>
                      <p:cNvPr id="0" name="Picture 1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642" y="936702"/>
                        <a:ext cx="7938217" cy="60885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0091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(NbSe</a:t>
            </a:r>
            <a:r>
              <a:rPr lang="en-US" sz="3600" baseline="-25000" dirty="0" smtClean="0"/>
              <a:t>4</a:t>
            </a:r>
            <a:r>
              <a:rPr lang="en-US" sz="3600" dirty="0" smtClean="0"/>
              <a:t>)</a:t>
            </a:r>
            <a:r>
              <a:rPr lang="en-US" sz="3600" baseline="-25000" dirty="0" smtClean="0"/>
              <a:t>3</a:t>
            </a:r>
            <a:r>
              <a:rPr lang="en-US" sz="3600" dirty="0"/>
              <a:t>I – </a:t>
            </a:r>
            <a:r>
              <a:rPr lang="hr-HR" sz="3600" dirty="0" smtClean="0"/>
              <a:t>efekt jake perturbacije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578044" y="1442731"/>
            <a:ext cx="4935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/>
              <a:t>Vremenski ovisna frekvencija moda</a:t>
            </a:r>
            <a:endParaRPr lang="en-US" sz="2400" dirty="0" smtClean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4784474"/>
              </p:ext>
            </p:extLst>
          </p:nvPr>
        </p:nvGraphicFramePr>
        <p:xfrm>
          <a:off x="4986561" y="2262265"/>
          <a:ext cx="2687638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3" name="Equation" r:id="rId7" imgW="1511300" imgH="533400" progId="Equation.3">
                  <p:embed/>
                </p:oleObj>
              </mc:Choice>
              <mc:Fallback>
                <p:oleObj name="Equation" r:id="rId7" imgW="1511300" imgH="533400" progId="Equation.3">
                  <p:embed/>
                  <p:pic>
                    <p:nvPicPr>
                      <p:cNvPr id="0" name="Picture 1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6561" y="2262265"/>
                        <a:ext cx="2687638" cy="949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835111" y="5075695"/>
            <a:ext cx="1839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Red shift by </a:t>
            </a:r>
            <a:r>
              <a:rPr lang="en-US" dirty="0" smtClean="0">
                <a:latin typeface="Symbol" panose="05050102010706020507" pitchFamily="18" charset="2"/>
              </a:rPr>
              <a:t>D</a:t>
            </a:r>
            <a:r>
              <a:rPr lang="en-US" dirty="0" smtClean="0"/>
              <a:t>E</a:t>
            </a:r>
          </a:p>
          <a:p>
            <a:r>
              <a:rPr lang="en-US" dirty="0" smtClean="0"/>
              <a:t>- Phonon energy recovery in </a:t>
            </a:r>
            <a:r>
              <a:rPr lang="en-US" dirty="0" err="1" smtClean="0">
                <a:latin typeface="Symbol" panose="05050102010706020507" pitchFamily="18" charset="2"/>
              </a:rPr>
              <a:t>t</a:t>
            </a:r>
            <a:r>
              <a:rPr lang="en-US" baseline="-25000" dirty="0" err="1" smtClean="0"/>
              <a:t>E</a:t>
            </a:r>
            <a:endParaRPr lang="en-US" baseline="-25000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95472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/>
          <p:cNvSpPr/>
          <p:nvPr/>
        </p:nvSpPr>
        <p:spPr>
          <a:xfrm>
            <a:off x="2573917" y="3038915"/>
            <a:ext cx="730000" cy="730163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Pie 63"/>
          <p:cNvSpPr/>
          <p:nvPr/>
        </p:nvSpPr>
        <p:spPr>
          <a:xfrm rot="5400000">
            <a:off x="2576098" y="3038491"/>
            <a:ext cx="728677" cy="730000"/>
          </a:xfrm>
          <a:prstGeom prst="pie">
            <a:avLst>
              <a:gd name="adj1" fmla="val 13490089"/>
              <a:gd name="adj2" fmla="val 1620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(NbSe</a:t>
            </a:r>
            <a:r>
              <a:rPr lang="en-US" sz="3600" baseline="-25000" dirty="0" smtClean="0"/>
              <a:t>4</a:t>
            </a:r>
            <a:r>
              <a:rPr lang="en-US" sz="3600" dirty="0" smtClean="0"/>
              <a:t>)</a:t>
            </a:r>
            <a:r>
              <a:rPr lang="en-US" sz="3600" baseline="-25000" dirty="0" smtClean="0"/>
              <a:t>3</a:t>
            </a:r>
            <a:r>
              <a:rPr lang="en-US" sz="3600" dirty="0"/>
              <a:t>I – </a:t>
            </a:r>
            <a:r>
              <a:rPr lang="en-US" sz="3600" dirty="0" smtClean="0"/>
              <a:t>3 pulse experiments</a:t>
            </a:r>
            <a:endParaRPr lang="en-US" sz="3600" dirty="0"/>
          </a:p>
        </p:txBody>
      </p:sp>
      <p:sp>
        <p:nvSpPr>
          <p:cNvPr id="3" name="Rounded Rectangle 2"/>
          <p:cNvSpPr/>
          <p:nvPr/>
        </p:nvSpPr>
        <p:spPr>
          <a:xfrm>
            <a:off x="7035114" y="2356022"/>
            <a:ext cx="634313" cy="1993557"/>
          </a:xfrm>
          <a:prstGeom prst="roundRect">
            <a:avLst>
              <a:gd name="adj" fmla="val 1277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5617224" y="1633605"/>
            <a:ext cx="930873" cy="951472"/>
            <a:chOff x="1556951" y="2174790"/>
            <a:chExt cx="3344560" cy="1931774"/>
          </a:xfrm>
        </p:grpSpPr>
        <p:grpSp>
          <p:nvGrpSpPr>
            <p:cNvPr id="12" name="Group 11"/>
            <p:cNvGrpSpPr/>
            <p:nvPr/>
          </p:nvGrpSpPr>
          <p:grpSpPr>
            <a:xfrm>
              <a:off x="2957384" y="2174790"/>
              <a:ext cx="543696" cy="1927654"/>
              <a:chOff x="1696995" y="2158314"/>
              <a:chExt cx="543696" cy="1927654"/>
            </a:xfrm>
          </p:grpSpPr>
          <p:sp>
            <p:nvSpPr>
              <p:cNvPr id="4" name="Arc 3"/>
              <p:cNvSpPr/>
              <p:nvPr/>
            </p:nvSpPr>
            <p:spPr>
              <a:xfrm>
                <a:off x="1878227" y="2158314"/>
                <a:ext cx="181232" cy="1927654"/>
              </a:xfrm>
              <a:prstGeom prst="arc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c 16"/>
              <p:cNvSpPr/>
              <p:nvPr/>
            </p:nvSpPr>
            <p:spPr>
              <a:xfrm flipH="1">
                <a:off x="1878227" y="2158314"/>
                <a:ext cx="181232" cy="1927654"/>
              </a:xfrm>
              <a:prstGeom prst="arc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Arc 20"/>
              <p:cNvSpPr/>
              <p:nvPr/>
            </p:nvSpPr>
            <p:spPr>
              <a:xfrm rot="10800000">
                <a:off x="2059459" y="2158314"/>
                <a:ext cx="181232" cy="1927654"/>
              </a:xfrm>
              <a:prstGeom prst="arc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Arc 21"/>
              <p:cNvSpPr/>
              <p:nvPr/>
            </p:nvSpPr>
            <p:spPr>
              <a:xfrm rot="10800000" flipH="1">
                <a:off x="1696995" y="2158314"/>
                <a:ext cx="181232" cy="1927654"/>
              </a:xfrm>
              <a:prstGeom prst="arc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4" name="Straight Connector 23"/>
            <p:cNvCxnSpPr/>
            <p:nvPr/>
          </p:nvCxnSpPr>
          <p:spPr>
            <a:xfrm>
              <a:off x="3410463" y="4102444"/>
              <a:ext cx="14910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556951" y="4106564"/>
              <a:ext cx="14910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Arrow Connector 27"/>
          <p:cNvCxnSpPr/>
          <p:nvPr/>
        </p:nvCxnSpPr>
        <p:spPr>
          <a:xfrm>
            <a:off x="3665838" y="1688757"/>
            <a:ext cx="3311611" cy="1573428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16200000">
            <a:off x="6739250" y="3121968"/>
            <a:ext cx="1226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SAMPLE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67666" y="1944926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3993842" y="2965622"/>
            <a:ext cx="930873" cy="216222"/>
            <a:chOff x="1556951" y="2174790"/>
            <a:chExt cx="3344560" cy="1931774"/>
          </a:xfrm>
        </p:grpSpPr>
        <p:grpSp>
          <p:nvGrpSpPr>
            <p:cNvPr id="32" name="Group 31"/>
            <p:cNvGrpSpPr/>
            <p:nvPr/>
          </p:nvGrpSpPr>
          <p:grpSpPr>
            <a:xfrm>
              <a:off x="2957384" y="2174790"/>
              <a:ext cx="543696" cy="1927654"/>
              <a:chOff x="1696995" y="2158314"/>
              <a:chExt cx="543696" cy="1927654"/>
            </a:xfrm>
          </p:grpSpPr>
          <p:sp>
            <p:nvSpPr>
              <p:cNvPr id="35" name="Arc 34"/>
              <p:cNvSpPr/>
              <p:nvPr/>
            </p:nvSpPr>
            <p:spPr>
              <a:xfrm>
                <a:off x="1878227" y="2158314"/>
                <a:ext cx="181232" cy="1927654"/>
              </a:xfrm>
              <a:prstGeom prst="arc">
                <a:avLst/>
              </a:prstGeom>
              <a:ln w="412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/>
              <p:cNvSpPr/>
              <p:nvPr/>
            </p:nvSpPr>
            <p:spPr>
              <a:xfrm flipH="1">
                <a:off x="1878227" y="2158314"/>
                <a:ext cx="181232" cy="1927654"/>
              </a:xfrm>
              <a:prstGeom prst="arc">
                <a:avLst/>
              </a:prstGeom>
              <a:ln w="412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Arc 36"/>
              <p:cNvSpPr/>
              <p:nvPr/>
            </p:nvSpPr>
            <p:spPr>
              <a:xfrm rot="10800000">
                <a:off x="2059459" y="2158314"/>
                <a:ext cx="181232" cy="1927654"/>
              </a:xfrm>
              <a:prstGeom prst="arc">
                <a:avLst/>
              </a:prstGeom>
              <a:ln w="412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Arc 37"/>
              <p:cNvSpPr/>
              <p:nvPr/>
            </p:nvSpPr>
            <p:spPr>
              <a:xfrm rot="10800000" flipH="1">
                <a:off x="1696995" y="2158314"/>
                <a:ext cx="181232" cy="1927654"/>
              </a:xfrm>
              <a:prstGeom prst="arc">
                <a:avLst/>
              </a:prstGeom>
              <a:ln w="412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3" name="Straight Connector 32"/>
            <p:cNvCxnSpPr/>
            <p:nvPr/>
          </p:nvCxnSpPr>
          <p:spPr>
            <a:xfrm>
              <a:off x="3410463" y="4102444"/>
              <a:ext cx="149104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556951" y="4106564"/>
              <a:ext cx="149104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Arrow Connector 38"/>
          <p:cNvCxnSpPr/>
          <p:nvPr/>
        </p:nvCxnSpPr>
        <p:spPr>
          <a:xfrm>
            <a:off x="2424070" y="3205128"/>
            <a:ext cx="4567882" cy="112209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971697" y="2799856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2731574" y="5202861"/>
            <a:ext cx="930873" cy="162679"/>
            <a:chOff x="1556951" y="2174790"/>
            <a:chExt cx="3344560" cy="1931774"/>
          </a:xfrm>
        </p:grpSpPr>
        <p:grpSp>
          <p:nvGrpSpPr>
            <p:cNvPr id="44" name="Group 43"/>
            <p:cNvGrpSpPr/>
            <p:nvPr/>
          </p:nvGrpSpPr>
          <p:grpSpPr>
            <a:xfrm>
              <a:off x="2957384" y="2174790"/>
              <a:ext cx="543696" cy="1927654"/>
              <a:chOff x="1696995" y="2158314"/>
              <a:chExt cx="543696" cy="1927654"/>
            </a:xfrm>
          </p:grpSpPr>
          <p:sp>
            <p:nvSpPr>
              <p:cNvPr id="47" name="Arc 46"/>
              <p:cNvSpPr/>
              <p:nvPr/>
            </p:nvSpPr>
            <p:spPr>
              <a:xfrm>
                <a:off x="1878227" y="2158314"/>
                <a:ext cx="181232" cy="1927654"/>
              </a:xfrm>
              <a:prstGeom prst="arc">
                <a:avLst/>
              </a:prstGeom>
              <a:ln w="412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Arc 47"/>
              <p:cNvSpPr/>
              <p:nvPr/>
            </p:nvSpPr>
            <p:spPr>
              <a:xfrm flipH="1">
                <a:off x="1878227" y="2158314"/>
                <a:ext cx="181232" cy="1927654"/>
              </a:xfrm>
              <a:prstGeom prst="arc">
                <a:avLst/>
              </a:prstGeom>
              <a:ln w="412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Arc 48"/>
              <p:cNvSpPr/>
              <p:nvPr/>
            </p:nvSpPr>
            <p:spPr>
              <a:xfrm rot="10800000">
                <a:off x="2059459" y="2158314"/>
                <a:ext cx="181232" cy="1927654"/>
              </a:xfrm>
              <a:prstGeom prst="arc">
                <a:avLst/>
              </a:prstGeom>
              <a:ln w="412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Arc 49"/>
              <p:cNvSpPr/>
              <p:nvPr/>
            </p:nvSpPr>
            <p:spPr>
              <a:xfrm rot="10800000" flipH="1">
                <a:off x="1696995" y="2158314"/>
                <a:ext cx="181232" cy="1927654"/>
              </a:xfrm>
              <a:prstGeom prst="arc">
                <a:avLst/>
              </a:prstGeom>
              <a:ln w="412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5" name="Straight Connector 44"/>
            <p:cNvCxnSpPr/>
            <p:nvPr/>
          </p:nvCxnSpPr>
          <p:spPr>
            <a:xfrm>
              <a:off x="3410463" y="4102444"/>
              <a:ext cx="1491048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556951" y="4106564"/>
              <a:ext cx="1491048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Arrow Connector 50"/>
          <p:cNvCxnSpPr/>
          <p:nvPr/>
        </p:nvCxnSpPr>
        <p:spPr>
          <a:xfrm flipV="1">
            <a:off x="2809609" y="3371281"/>
            <a:ext cx="4167840" cy="1722883"/>
          </a:xfrm>
          <a:prstGeom prst="straightConnector1">
            <a:avLst/>
          </a:prstGeom>
          <a:ln w="222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717128" y="502316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cxnSp>
        <p:nvCxnSpPr>
          <p:cNvPr id="56" name="Straight Connector 55"/>
          <p:cNvCxnSpPr>
            <a:stCxn id="54" idx="1"/>
            <a:endCxn id="54" idx="5"/>
          </p:cNvCxnSpPr>
          <p:nvPr/>
        </p:nvCxnSpPr>
        <p:spPr>
          <a:xfrm>
            <a:off x="2680823" y="3145845"/>
            <a:ext cx="516188" cy="5163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54" idx="0"/>
            <a:endCxn id="54" idx="4"/>
          </p:cNvCxnSpPr>
          <p:nvPr/>
        </p:nvCxnSpPr>
        <p:spPr>
          <a:xfrm>
            <a:off x="2938917" y="3038915"/>
            <a:ext cx="0" cy="7301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54" idx="6"/>
            <a:endCxn id="54" idx="2"/>
          </p:cNvCxnSpPr>
          <p:nvPr/>
        </p:nvCxnSpPr>
        <p:spPr>
          <a:xfrm flipH="1">
            <a:off x="2573917" y="3403997"/>
            <a:ext cx="73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Pie 62"/>
          <p:cNvSpPr/>
          <p:nvPr/>
        </p:nvSpPr>
        <p:spPr>
          <a:xfrm>
            <a:off x="2574635" y="3038301"/>
            <a:ext cx="728515" cy="730163"/>
          </a:xfrm>
          <a:prstGeom prst="pie">
            <a:avLst>
              <a:gd name="adj1" fmla="val 13498967"/>
              <a:gd name="adj2" fmla="val 1620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Pie 64"/>
          <p:cNvSpPr/>
          <p:nvPr/>
        </p:nvSpPr>
        <p:spPr>
          <a:xfrm rot="10800000">
            <a:off x="2575084" y="3039658"/>
            <a:ext cx="728515" cy="730163"/>
          </a:xfrm>
          <a:prstGeom prst="pie">
            <a:avLst>
              <a:gd name="adj1" fmla="val 13469675"/>
              <a:gd name="adj2" fmla="val 1621355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Pie 66"/>
          <p:cNvSpPr/>
          <p:nvPr/>
        </p:nvSpPr>
        <p:spPr>
          <a:xfrm rot="16200000">
            <a:off x="2574897" y="3038997"/>
            <a:ext cx="728677" cy="730000"/>
          </a:xfrm>
          <a:prstGeom prst="pie">
            <a:avLst>
              <a:gd name="adj1" fmla="val 13489242"/>
              <a:gd name="adj2" fmla="val 1620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2893172" y="3358360"/>
            <a:ext cx="91440" cy="914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Arc 70"/>
          <p:cNvSpPr/>
          <p:nvPr/>
        </p:nvSpPr>
        <p:spPr>
          <a:xfrm flipH="1">
            <a:off x="2573708" y="3036636"/>
            <a:ext cx="731520" cy="731520"/>
          </a:xfrm>
          <a:prstGeom prst="arc">
            <a:avLst>
              <a:gd name="adj1" fmla="val 19088383"/>
              <a:gd name="adj2" fmla="val 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1" name="Group 90"/>
          <p:cNvGrpSpPr/>
          <p:nvPr/>
        </p:nvGrpSpPr>
        <p:grpSpPr>
          <a:xfrm>
            <a:off x="3197011" y="2583048"/>
            <a:ext cx="2896505" cy="3334183"/>
            <a:chOff x="3197011" y="3069080"/>
            <a:chExt cx="2896505" cy="3334183"/>
          </a:xfrm>
        </p:grpSpPr>
        <p:cxnSp>
          <p:nvCxnSpPr>
            <p:cNvPr id="81" name="Straight Connector 80"/>
            <p:cNvCxnSpPr/>
            <p:nvPr/>
          </p:nvCxnSpPr>
          <p:spPr>
            <a:xfrm>
              <a:off x="4479376" y="3691160"/>
              <a:ext cx="0" cy="271210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6093516" y="3069080"/>
              <a:ext cx="0" cy="333418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>
              <a:off x="4493244" y="6334897"/>
              <a:ext cx="1598161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3218623" y="6334897"/>
              <a:ext cx="1200723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V="1">
              <a:off x="3197011" y="5702747"/>
              <a:ext cx="0" cy="6717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5041557" y="5939479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</a:t>
              </a:r>
              <a:r>
                <a:rPr lang="en-US" baseline="-25000" dirty="0" smtClean="0"/>
                <a:t>12</a:t>
              </a:r>
              <a:endParaRPr lang="en-US" baseline="-25000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744204" y="5947717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</a:t>
              </a:r>
              <a:endParaRPr lang="en-US" baseline="-250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09571" y="6057313"/>
            <a:ext cx="5930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P-p </a:t>
            </a:r>
            <a:r>
              <a:rPr lang="hr-HR" dirty="0" smtClean="0"/>
              <a:t>pa</a:t>
            </a:r>
            <a:r>
              <a:rPr lang="en-US" dirty="0" smtClean="0"/>
              <a:t>r </a:t>
            </a:r>
            <a:r>
              <a:rPr lang="hr-HR" dirty="0" smtClean="0"/>
              <a:t>-</a:t>
            </a:r>
            <a:r>
              <a:rPr lang="en-US" dirty="0" smtClean="0"/>
              <a:t> Raman </a:t>
            </a:r>
            <a:r>
              <a:rPr lang="en-US" dirty="0" err="1" smtClean="0"/>
              <a:t>prob</a:t>
            </a:r>
            <a:r>
              <a:rPr lang="hr-HR" dirty="0" smtClean="0"/>
              <a:t>a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→ D-P-p set – </a:t>
            </a:r>
            <a:r>
              <a:rPr lang="hr-HR" dirty="0" smtClean="0"/>
              <a:t>vremenski razlučiva </a:t>
            </a:r>
            <a:r>
              <a:rPr lang="en-US" dirty="0" smtClean="0"/>
              <a:t>Raman </a:t>
            </a:r>
            <a:r>
              <a:rPr lang="hr-HR" dirty="0" smtClean="0"/>
              <a:t>spektroskopija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260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4" grpId="0" animBg="1"/>
      <p:bldP spid="30" grpId="0"/>
      <p:bldP spid="40" grpId="0"/>
      <p:bldP spid="52" grpId="0"/>
      <p:bldP spid="63" grpId="0" animBg="1"/>
      <p:bldP spid="65" grpId="0" animBg="1"/>
      <p:bldP spid="67" grpId="0" animBg="1"/>
      <p:bldP spid="68" grpId="0" animBg="1"/>
      <p:bldP spid="7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8.8|10.6|27.8|20.5|10.9|26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9|19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9|19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9|19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9|19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9|19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9|19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9|19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9|19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9|19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9|1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5|30.6|16.6|16.5|8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9|19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9|19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9|19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9|19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9|19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5|30.6|16.6|16.5|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9|19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9|19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9|19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9|19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9|19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9|19.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600</Words>
  <Application>Microsoft Office PowerPoint</Application>
  <PresentationFormat>On-screen Show (4:3)</PresentationFormat>
  <Paragraphs>186</Paragraphs>
  <Slides>32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Arial</vt:lpstr>
      <vt:lpstr>Calibri</vt:lpstr>
      <vt:lpstr>Calibri Light</vt:lpstr>
      <vt:lpstr>Helvetica</vt:lpstr>
      <vt:lpstr>Lucida Sans</vt:lpstr>
      <vt:lpstr>Rockwell</vt:lpstr>
      <vt:lpstr>Symbol</vt:lpstr>
      <vt:lpstr>Times</vt:lpstr>
      <vt:lpstr>Times New Roman</vt:lpstr>
      <vt:lpstr>Office Theme</vt:lpstr>
      <vt:lpstr>Graph</vt:lpstr>
      <vt:lpstr>Equation</vt:lpstr>
      <vt:lpstr>Jednadžba</vt:lpstr>
      <vt:lpstr>Vremenski razlučiva Raman spektroskopija kolektivnih stanja daleko izvan ravnoteže</vt:lpstr>
      <vt:lpstr>PowerPoint Presentation</vt:lpstr>
      <vt:lpstr>Kolektivna stanja</vt:lpstr>
      <vt:lpstr>PowerPoint Presentation</vt:lpstr>
      <vt:lpstr>Praćenje ultrabrzih procesa</vt:lpstr>
      <vt:lpstr>(NbSe4)3I</vt:lpstr>
      <vt:lpstr>(NbSe4)3I</vt:lpstr>
      <vt:lpstr>(NbSe4)3I – efekt jake perturbacije</vt:lpstr>
      <vt:lpstr>(NbSe4)3I – 3 pulse experiments</vt:lpstr>
      <vt:lpstr>(NbSe4)3I – 3 pulse experiments</vt:lpstr>
      <vt:lpstr>(NbSe4)3I – 3 pulse experiments</vt:lpstr>
      <vt:lpstr>(NbSe4)3I – 3 pulse experiments</vt:lpstr>
      <vt:lpstr>(NbSe4)3I – 3 pulse experiments</vt:lpstr>
      <vt:lpstr>(NbSe4)3I – 3 pulse experiments</vt:lpstr>
      <vt:lpstr>(NbSe4)3I – 3 pulse experiments</vt:lpstr>
      <vt:lpstr>(NbSe4)3I – 3 pulse experiments</vt:lpstr>
      <vt:lpstr>(NbSe4)3I – 3 pulse experiments</vt:lpstr>
      <vt:lpstr>(NbSe4)3I – 3 pulse experiments</vt:lpstr>
      <vt:lpstr>(NbSe4)3I – 3 pulse experiments</vt:lpstr>
      <vt:lpstr>(NbSe4)3I – 3 pulse experiments</vt:lpstr>
      <vt:lpstr>Zaključak</vt:lpstr>
      <vt:lpstr>Hvala na pažnji!</vt:lpstr>
      <vt:lpstr>(NbSe4)3I – dynamics at high perturbations</vt:lpstr>
      <vt:lpstr>(NbSe4)3I – 3 pulse experiments</vt:lpstr>
      <vt:lpstr>(NbSe4)3I – 3 pulse experiments</vt:lpstr>
      <vt:lpstr>(NbSe4)3I – 3 pulse experiments</vt:lpstr>
      <vt:lpstr>(NbSe4)3I – 3 pulse experiments</vt:lpstr>
      <vt:lpstr>(NbSe4)3I – 3 pulse experiments</vt:lpstr>
      <vt:lpstr>(NbSe4)3I – 3 pulse experiments</vt:lpstr>
      <vt:lpstr>(NbSe4)3I – 3 pulse experiments</vt:lpstr>
      <vt:lpstr>(NbSe4)3I – high fluencies</vt:lpstr>
      <vt:lpstr>Probing of ultrafast dynamics</vt:lpstr>
    </vt:vector>
  </TitlesOfParts>
  <Company>Johannes Gutenberg-Universität Mainz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Collective modes in modulated systems</dc:title>
  <dc:creator>Dominko, Damir</dc:creator>
  <cp:lastModifiedBy>ddominko</cp:lastModifiedBy>
  <cp:revision>385</cp:revision>
  <cp:lastPrinted>2017-08-30T09:59:34Z</cp:lastPrinted>
  <dcterms:created xsi:type="dcterms:W3CDTF">2015-12-06T19:04:09Z</dcterms:created>
  <dcterms:modified xsi:type="dcterms:W3CDTF">2018-10-24T19:49:30Z</dcterms:modified>
</cp:coreProperties>
</file>