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91" r:id="rId3"/>
    <p:sldId id="257" r:id="rId4"/>
    <p:sldId id="258" r:id="rId5"/>
    <p:sldId id="259" r:id="rId6"/>
    <p:sldId id="260" r:id="rId7"/>
    <p:sldId id="262" r:id="rId8"/>
    <p:sldId id="264" r:id="rId9"/>
    <p:sldId id="265" r:id="rId10"/>
    <p:sldId id="266" r:id="rId11"/>
    <p:sldId id="292" r:id="rId12"/>
    <p:sldId id="267" r:id="rId13"/>
    <p:sldId id="270" r:id="rId14"/>
    <p:sldId id="274" r:id="rId15"/>
    <p:sldId id="272" r:id="rId16"/>
    <p:sldId id="273" r:id="rId17"/>
    <p:sldId id="275" r:id="rId18"/>
    <p:sldId id="276" r:id="rId19"/>
    <p:sldId id="278" r:id="rId20"/>
    <p:sldId id="279" r:id="rId21"/>
    <p:sldId id="280" r:id="rId22"/>
    <p:sldId id="281" r:id="rId23"/>
    <p:sldId id="282" r:id="rId24"/>
    <p:sldId id="283" r:id="rId25"/>
    <p:sldId id="284" r:id="rId26"/>
    <p:sldId id="285" r:id="rId27"/>
    <p:sldId id="288" r:id="rId28"/>
    <p:sldId id="296" r:id="rId29"/>
    <p:sldId id="297" r:id="rId30"/>
    <p:sldId id="298" r:id="rId31"/>
    <p:sldId id="286" r:id="rId32"/>
    <p:sldId id="294" r:id="rId33"/>
    <p:sldId id="290" r:id="rId34"/>
    <p:sldId id="287" r:id="rId35"/>
    <p:sldId id="289" r:id="rId36"/>
    <p:sldId id="295" r:id="rId37"/>
    <p:sldId id="299"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CCFFCC"/>
    <a:srgbClr val="CCFF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296" y="-6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D0A869-5156-448E-8FBF-7D41061E1C1E}" type="datetimeFigureOut">
              <a:rPr lang="en-US" smtClean="0"/>
              <a:t>10/20/2018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AD472E-FBE6-41E7-8C07-105E26EAEF5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6D1422-76C4-4B5F-9C09-4B58327EC841}" type="datetime1">
              <a:rPr lang="en-US" smtClean="0"/>
              <a:t>10/20/2018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1BB5A3-1BA8-440A-B833-928B9292A1A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52690B-5435-4BBC-8F9A-7546E3BE76B6}" type="datetime1">
              <a:rPr lang="en-US" smtClean="0"/>
              <a:t>10/20/2018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1BB5A3-1BA8-440A-B833-928B9292A1A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E21BD-F831-4737-9963-4B9A3BFDC41F}" type="datetime1">
              <a:rPr lang="en-US" smtClean="0"/>
              <a:t>10/20/2018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1BB5A3-1BA8-440A-B833-928B9292A1A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F4BB92-561C-4E9A-B1BF-7B4C1F228ECB}" type="datetime1">
              <a:rPr lang="en-US" smtClean="0"/>
              <a:t>10/20/2018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1BB5A3-1BA8-440A-B833-928B9292A1A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590023-862D-4CFE-8450-0DE398D3D931}" type="datetime1">
              <a:rPr lang="en-US" smtClean="0"/>
              <a:t>10/20/2018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1BB5A3-1BA8-440A-B833-928B9292A1A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945A9B-0180-4D22-B279-6CB8B41C3B28}" type="datetime1">
              <a:rPr lang="en-US" smtClean="0"/>
              <a:t>10/20/2018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1BB5A3-1BA8-440A-B833-928B9292A1A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0A0B9D-50F1-4109-88C6-CE5D8AB6E8E6}" type="datetime1">
              <a:rPr lang="en-US" smtClean="0"/>
              <a:t>10/20/2018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1BB5A3-1BA8-440A-B833-928B9292A1A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F3170F-6374-4056-B535-F73245EEE195}" type="datetime1">
              <a:rPr lang="en-US" smtClean="0"/>
              <a:t>10/20/2018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1BB5A3-1BA8-440A-B833-928B9292A1A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B7DBFA-EF23-4553-BC5D-84E561D61EDF}" type="datetime1">
              <a:rPr lang="en-US" smtClean="0"/>
              <a:t>10/20/2018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1BB5A3-1BA8-440A-B833-928B9292A1A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9B3D02-D5B0-4BF1-A496-792B6EFD8272}" type="datetime1">
              <a:rPr lang="en-US" smtClean="0"/>
              <a:t>10/20/2018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1BB5A3-1BA8-440A-B833-928B9292A1A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E8FA97-7D33-4D39-B044-97EAC1F4DF93}" type="datetime1">
              <a:rPr lang="en-US" smtClean="0"/>
              <a:t>10/20/2018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1BB5A3-1BA8-440A-B833-928B9292A1A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11895-C621-4D49-A890-9ADDF334FC1B}" type="datetime1">
              <a:rPr lang="en-US" smtClean="0"/>
              <a:t>10/20/2018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1BB5A3-1BA8-440A-B833-928B9292A1A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futurelearn.com/" TargetMode="External"/><Relationship Id="rId2" Type="http://schemas.openxmlformats.org/officeDocument/2006/relationships/hyperlink" Target="http://www.coursera.org/" TargetMode="External"/><Relationship Id="rId1" Type="http://schemas.openxmlformats.org/officeDocument/2006/relationships/slideLayout" Target="../slideLayouts/slideLayout2.xml"/><Relationship Id="rId6" Type="http://schemas.openxmlformats.org/officeDocument/2006/relationships/hyperlink" Target="https://stanfordonline.zendesk.com/" TargetMode="External"/><Relationship Id="rId5" Type="http://schemas.openxmlformats.org/officeDocument/2006/relationships/hyperlink" Target="http://www.worldscienceu.com/" TargetMode="External"/><Relationship Id="rId4" Type="http://schemas.openxmlformats.org/officeDocument/2006/relationships/hyperlink" Target="http://www.edx.or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cerncourier.com/" TargetMode="External"/><Relationship Id="rId2" Type="http://schemas.openxmlformats.org/officeDocument/2006/relationships/hyperlink" Target="https://arxiv.org/" TargetMode="External"/><Relationship Id="rId1" Type="http://schemas.openxmlformats.org/officeDocument/2006/relationships/slideLayout" Target="../slideLayouts/slideLayout2.xml"/><Relationship Id="rId6" Type="http://schemas.openxmlformats.org/officeDocument/2006/relationships/hyperlink" Target="https://www.scientificamerican.com/" TargetMode="External"/><Relationship Id="rId5" Type="http://schemas.openxmlformats.org/officeDocument/2006/relationships/hyperlink" Target="https://www.newscientist.com/" TargetMode="External"/><Relationship Id="rId4" Type="http://schemas.openxmlformats.org/officeDocument/2006/relationships/hyperlink" Target="https://www.sciencemag.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hyperlink" Target="https://arxiv.org/pdf/1709.02697.pdf" TargetMode="External"/><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particleadventure.org/index.html" TargetMode="External"/><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hyperlink" Target="https://www.realclearscience.com/blog/2016/07/the_case_for_teaching_particle_physics_in_high_school.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innotts.co.uk/morrison/masterclass.ht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teilchenwelt.de/material/materialien-fuer-lehrkraefte/unterrichtsmaterial-teilchenphysik/"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www.ncbi.nlm.nih.gov/pmc/articles/PMC4890794/" TargetMode="External"/><Relationship Id="rId13" Type="http://schemas.openxmlformats.org/officeDocument/2006/relationships/hyperlink" Target="https://www.aps.org/units/dpf/resources/activities.cfm" TargetMode="External"/><Relationship Id="rId3" Type="http://schemas.openxmlformats.org/officeDocument/2006/relationships/hyperlink" Target="https://www.realclearscience.com/blog/2016/07/the_case_for_teaching_particle_physics_in_high_school.html" TargetMode="External"/><Relationship Id="rId7" Type="http://schemas.openxmlformats.org/officeDocument/2006/relationships/hyperlink" Target="https://www.europhysicsnews.org/articles/epn/pdf/2003/03/epn03307.pdf" TargetMode="External"/><Relationship Id="rId12" Type="http://schemas.openxmlformats.org/officeDocument/2006/relationships/hyperlink" Target="https://ac.els-cdn.com/S2405601415006860/1-s2.0-S2405601415006860-main.pdf?_tid=6867d086-a8ec-423b-9c20-d8b7290301f0&amp;acdnat=1531464541_b387eb46a8e0d970e7bca03a270e6dbd" TargetMode="External"/><Relationship Id="rId2" Type="http://schemas.openxmlformats.org/officeDocument/2006/relationships/hyperlink" Target="https://arxiv.org/pdf/1709.02697.pdf" TargetMode="External"/><Relationship Id="rId1" Type="http://schemas.openxmlformats.org/officeDocument/2006/relationships/slideLayout" Target="../slideLayouts/slideLayout2.xml"/><Relationship Id="rId6" Type="http://schemas.openxmlformats.org/officeDocument/2006/relationships/hyperlink" Target="https://www.physicsforums.com/threads/teaching-particle-physics-in-basic-education.885695/" TargetMode="External"/><Relationship Id="rId11" Type="http://schemas.openxmlformats.org/officeDocument/2006/relationships/hyperlink" Target="http://ippog.org/resources/types/classroom-activity" TargetMode="External"/><Relationship Id="rId5" Type="http://schemas.openxmlformats.org/officeDocument/2006/relationships/hyperlink" Target="https://www.snolab.ca/sites/default/files/Particle%20Physics%20Student%20Activity%20-%20Teacher%20Pages.pdf" TargetMode="External"/><Relationship Id="rId10" Type="http://schemas.openxmlformats.org/officeDocument/2006/relationships/hyperlink" Target="http://ippog.org/resources/2015/multilingual-poster-about-elementary-constituents-matter" TargetMode="External"/><Relationship Id="rId4" Type="http://schemas.openxmlformats.org/officeDocument/2006/relationships/hyperlink" Target="http://iopscience.iop.org/article/10.1088/1361-6552/aa6cfe" TargetMode="External"/><Relationship Id="rId9" Type="http://schemas.openxmlformats.org/officeDocument/2006/relationships/hyperlink" Target="http://journals.plos.org/plosone/article?id=10.1371/journal.pone.0156526"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4000"/>
            <a:lum/>
          </a:blip>
          <a:srcRect/>
          <a:stretch>
            <a:fillRect l="-25000" r="-2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5300" y="152400"/>
            <a:ext cx="8153400" cy="4267200"/>
          </a:xfrm>
          <a:prstGeom prst="roundRect">
            <a:avLst/>
          </a:prstGeom>
          <a:solidFill>
            <a:schemeClr val="lt1">
              <a:alpha val="63000"/>
            </a:schemeClr>
          </a:solidFill>
        </p:spPr>
        <p:style>
          <a:lnRef idx="2">
            <a:schemeClr val="accent2"/>
          </a:lnRef>
          <a:fillRef idx="1">
            <a:schemeClr val="lt1"/>
          </a:fillRef>
          <a:effectRef idx="0">
            <a:schemeClr val="accent2"/>
          </a:effectRef>
          <a:fontRef idx="minor">
            <a:schemeClr val="dk1"/>
          </a:fontRef>
        </p:style>
        <p:txBody>
          <a:bodyPr>
            <a:noAutofit/>
          </a:bodyPr>
          <a:lstStyle/>
          <a:p>
            <a:r>
              <a:rPr lang="en-GB" sz="2600" b="1" dirty="0"/>
              <a:t>CHALLENGES ON TEACHING PARTICLE PHYSICS </a:t>
            </a:r>
            <a:r>
              <a:rPr lang="en-GB" sz="2600" b="1" dirty="0" smtClean="0"/>
              <a:t/>
            </a:r>
            <a:br>
              <a:rPr lang="en-GB" sz="2600" b="1" dirty="0" smtClean="0"/>
            </a:br>
            <a:r>
              <a:rPr lang="en-GB" sz="2600" b="1" dirty="0" smtClean="0"/>
              <a:t>IN </a:t>
            </a:r>
            <a:r>
              <a:rPr lang="en-GB" sz="2600" b="1" dirty="0"/>
              <a:t>HIGH </a:t>
            </a:r>
            <a:r>
              <a:rPr lang="en-GB" sz="2600" b="1" dirty="0" smtClean="0"/>
              <a:t>SCHOOL</a:t>
            </a:r>
            <a:br>
              <a:rPr lang="en-GB" sz="2600" b="1" dirty="0" smtClean="0"/>
            </a:br>
            <a:r>
              <a:rPr lang="en-GB" sz="2600" b="1" dirty="0" smtClean="0"/>
              <a:t>IZAZOVI U NASTAVI FIZIKE ELEMENTARNIH </a:t>
            </a:r>
            <a:r>
              <a:rPr lang="bs-Latn-BA" sz="2600" b="1" dirty="0" smtClean="0"/>
              <a:t>ČESTICA U SREDNJOJ ŠKOLI</a:t>
            </a:r>
            <a:r>
              <a:rPr lang="en-US" sz="2400" dirty="0"/>
              <a:t/>
            </a:r>
            <a:br>
              <a:rPr lang="en-US" sz="2400" dirty="0"/>
            </a:br>
            <a:r>
              <a:rPr lang="hu-HU" sz="2400" dirty="0"/>
              <a:t> </a:t>
            </a:r>
            <a:r>
              <a:rPr lang="en-US" sz="2400" dirty="0"/>
              <a:t/>
            </a:r>
            <a:br>
              <a:rPr lang="en-US" sz="2400" dirty="0"/>
            </a:br>
            <a:r>
              <a:rPr lang="en-GB" sz="2400" b="1" i="1" dirty="0" err="1"/>
              <a:t>Emina</a:t>
            </a:r>
            <a:r>
              <a:rPr lang="en-GB" sz="2400" b="1" i="1" dirty="0"/>
              <a:t> </a:t>
            </a:r>
            <a:r>
              <a:rPr lang="en-GB" sz="2400" b="1" i="1" dirty="0" err="1" smtClean="0"/>
              <a:t>Džaferović</a:t>
            </a:r>
            <a:r>
              <a:rPr lang="en-GB" sz="2400" b="1" i="1" dirty="0" smtClean="0"/>
              <a:t>-</a:t>
            </a:r>
            <a:r>
              <a:rPr lang="bs-Latn-BA" sz="2400" b="1" i="1" dirty="0" smtClean="0"/>
              <a:t>Mašić</a:t>
            </a:r>
            <a:r>
              <a:rPr lang="en-GB" sz="2400" b="1" i="1" baseline="30000" dirty="0" smtClean="0"/>
              <a:t>1</a:t>
            </a:r>
            <a:r>
              <a:rPr lang="en-GB" sz="2400" b="1" i="1" dirty="0"/>
              <a:t>, </a:t>
            </a:r>
            <a:r>
              <a:rPr lang="en-GB" sz="2400" b="1" i="1" dirty="0" err="1"/>
              <a:t>Armina</a:t>
            </a:r>
            <a:r>
              <a:rPr lang="en-GB" sz="2400" b="1" i="1" dirty="0"/>
              <a:t> Kafedžić</a:t>
            </a:r>
            <a:r>
              <a:rPr lang="en-GB" sz="2400" b="1" i="1" baseline="30000" dirty="0"/>
              <a:t>2</a:t>
            </a:r>
            <a:r>
              <a:rPr lang="en-US" sz="2400" dirty="0"/>
              <a:t/>
            </a:r>
            <a:br>
              <a:rPr lang="en-US" sz="2400" dirty="0"/>
            </a:br>
            <a:r>
              <a:rPr lang="en-GB" sz="2400" i="1" baseline="30000" dirty="0"/>
              <a:t>1</a:t>
            </a:r>
            <a:r>
              <a:rPr lang="en-GB" sz="2400" i="1" dirty="0"/>
              <a:t>Institute for Accreditation of Bosnia and Herzegovina, </a:t>
            </a:r>
            <a:r>
              <a:rPr lang="en-GB" sz="2400" i="1" dirty="0" err="1"/>
              <a:t>Hamdije</a:t>
            </a:r>
            <a:r>
              <a:rPr lang="en-GB" sz="2400" i="1" dirty="0"/>
              <a:t> </a:t>
            </a:r>
            <a:r>
              <a:rPr lang="en-GB" sz="2400" i="1" dirty="0" err="1"/>
              <a:t>Čemerlića</a:t>
            </a:r>
            <a:r>
              <a:rPr lang="en-GB" sz="2400" i="1" dirty="0"/>
              <a:t> 2/VII, Sarajevo</a:t>
            </a:r>
            <a:r>
              <a:rPr lang="en-US" sz="2400" dirty="0"/>
              <a:t/>
            </a:r>
            <a:br>
              <a:rPr lang="en-US" sz="2400" dirty="0"/>
            </a:br>
            <a:r>
              <a:rPr lang="en-GB" sz="2400" i="1" baseline="30000" dirty="0"/>
              <a:t>2</a:t>
            </a:r>
            <a:r>
              <a:rPr lang="en-GB" sz="2400" i="1" dirty="0"/>
              <a:t>Secondary Technical School of Mechanical Engineering, </a:t>
            </a:r>
            <a:r>
              <a:rPr lang="en-GB" sz="2400" i="1" dirty="0" err="1"/>
              <a:t>Zmaja</a:t>
            </a:r>
            <a:r>
              <a:rPr lang="en-GB" sz="2400" i="1" dirty="0"/>
              <a:t> </a:t>
            </a:r>
            <a:r>
              <a:rPr lang="en-GB" sz="2400" i="1" dirty="0" err="1"/>
              <a:t>od</a:t>
            </a:r>
            <a:r>
              <a:rPr lang="en-GB" sz="2400" i="1" dirty="0"/>
              <a:t> </a:t>
            </a:r>
            <a:r>
              <a:rPr lang="en-GB" sz="2400" i="1" dirty="0" err="1"/>
              <a:t>Bosne</a:t>
            </a:r>
            <a:r>
              <a:rPr lang="en-GB" sz="2400" i="1" dirty="0"/>
              <a:t> 8, </a:t>
            </a:r>
            <a:r>
              <a:rPr lang="en-GB" sz="2400" i="1" dirty="0" smtClean="0"/>
              <a:t>Sarajevo</a:t>
            </a:r>
            <a:endParaRPr lang="en-US" sz="2400" dirty="0"/>
          </a:p>
        </p:txBody>
      </p:sp>
      <p:sp>
        <p:nvSpPr>
          <p:cNvPr id="3" name="Subtitle 2"/>
          <p:cNvSpPr>
            <a:spLocks noGrp="1"/>
          </p:cNvSpPr>
          <p:nvPr>
            <p:ph type="subTitle" idx="1"/>
          </p:nvPr>
        </p:nvSpPr>
        <p:spPr>
          <a:xfrm>
            <a:off x="457200" y="4648200"/>
            <a:ext cx="8229600" cy="1752600"/>
          </a:xfrm>
          <a:prstGeom prst="roundRect">
            <a:avLst/>
          </a:prstGeom>
          <a:solidFill>
            <a:schemeClr val="lt1">
              <a:alpha val="56000"/>
            </a:schemeClr>
          </a:solidFill>
        </p:spPr>
        <p:style>
          <a:lnRef idx="2">
            <a:schemeClr val="accent2"/>
          </a:lnRef>
          <a:fillRef idx="1">
            <a:schemeClr val="lt1"/>
          </a:fillRef>
          <a:effectRef idx="0">
            <a:schemeClr val="accent2"/>
          </a:effectRef>
          <a:fontRef idx="minor">
            <a:schemeClr val="dk1"/>
          </a:fontRef>
        </p:style>
        <p:txBody>
          <a:bodyPr>
            <a:normAutofit/>
          </a:bodyPr>
          <a:lstStyle/>
          <a:p>
            <a:r>
              <a:rPr lang="bs-Latn-BA" dirty="0" smtClean="0">
                <a:solidFill>
                  <a:schemeClr val="tx1"/>
                </a:solidFill>
              </a:rPr>
              <a:t>SUSRET FIZIČARA BOSNE I HERCEGOVINE</a:t>
            </a:r>
          </a:p>
          <a:p>
            <a:r>
              <a:rPr lang="bs-Latn-BA" dirty="0" smtClean="0">
                <a:solidFill>
                  <a:schemeClr val="tx1"/>
                </a:solidFill>
              </a:rPr>
              <a:t>Sarajevo, 25. i 26. oktobar 2018.</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C51BB5A3-1BA8-440A-B833-928B9292A1A7}"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s2.jpg"/>
          <p:cNvPicPr>
            <a:picLocks noChangeAspect="1"/>
          </p:cNvPicPr>
          <p:nvPr/>
        </p:nvPicPr>
        <p:blipFill>
          <a:blip r:embed="rId2" cstate="print"/>
          <a:stretch>
            <a:fillRect/>
          </a:stretch>
        </p:blipFill>
        <p:spPr>
          <a:xfrm>
            <a:off x="0" y="700362"/>
            <a:ext cx="9144000" cy="5929037"/>
          </a:xfrm>
          <a:prstGeom prst="rect">
            <a:avLst/>
          </a:prstGeom>
        </p:spPr>
      </p:pic>
      <p:sp>
        <p:nvSpPr>
          <p:cNvPr id="3" name="Slide Number Placeholder 2"/>
          <p:cNvSpPr>
            <a:spLocks noGrp="1"/>
          </p:cNvSpPr>
          <p:nvPr>
            <p:ph type="sldNum" sz="quarter" idx="12"/>
          </p:nvPr>
        </p:nvSpPr>
        <p:spPr/>
        <p:txBody>
          <a:bodyPr/>
          <a:lstStyle/>
          <a:p>
            <a:fld id="{C51BB5A3-1BA8-440A-B833-928B9292A1A7}"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962400" cy="1782762"/>
          </a:xfrm>
        </p:spPr>
        <p:txBody>
          <a:bodyPr>
            <a:noAutofit/>
          </a:bodyPr>
          <a:lstStyle/>
          <a:p>
            <a:r>
              <a:rPr lang="en-US" sz="2800" b="1" dirty="0" err="1" smtClean="0">
                <a:solidFill>
                  <a:srgbClr val="C00000"/>
                </a:solidFill>
              </a:rPr>
              <a:t>Problemi</a:t>
            </a:r>
            <a:r>
              <a:rPr lang="en-US" sz="2800" b="1" dirty="0" smtClean="0">
                <a:solidFill>
                  <a:srgbClr val="C00000"/>
                </a:solidFill>
              </a:rPr>
              <a:t> </a:t>
            </a:r>
            <a:r>
              <a:rPr lang="bs-Latn-BA" sz="2800" b="1" dirty="0" smtClean="0">
                <a:solidFill>
                  <a:srgbClr val="C00000"/>
                </a:solidFill>
              </a:rPr>
              <a:t>u nastavi </a:t>
            </a:r>
            <a:r>
              <a:rPr lang="en-US" sz="2800" b="1" dirty="0" err="1" smtClean="0">
                <a:solidFill>
                  <a:srgbClr val="C00000"/>
                </a:solidFill>
              </a:rPr>
              <a:t>Fizike</a:t>
            </a:r>
            <a:r>
              <a:rPr lang="en-US" sz="2800" b="1" dirty="0" smtClean="0">
                <a:solidFill>
                  <a:srgbClr val="C00000"/>
                </a:solidFill>
              </a:rPr>
              <a:t> </a:t>
            </a:r>
            <a:r>
              <a:rPr lang="en-US" sz="2800" b="1" dirty="0" err="1" smtClean="0">
                <a:solidFill>
                  <a:srgbClr val="C00000"/>
                </a:solidFill>
              </a:rPr>
              <a:t>elementarnih</a:t>
            </a:r>
            <a:r>
              <a:rPr lang="en-US" sz="2800" b="1" dirty="0" smtClean="0">
                <a:solidFill>
                  <a:srgbClr val="C00000"/>
                </a:solidFill>
              </a:rPr>
              <a:t> </a:t>
            </a:r>
            <a:r>
              <a:rPr lang="en-US" sz="2800" b="1" dirty="0" err="1" smtClean="0">
                <a:solidFill>
                  <a:srgbClr val="C00000"/>
                </a:solidFill>
              </a:rPr>
              <a:t>čestica</a:t>
            </a:r>
            <a:r>
              <a:rPr lang="en-US" sz="2800" b="1" dirty="0" smtClean="0">
                <a:solidFill>
                  <a:srgbClr val="C00000"/>
                </a:solidFill>
              </a:rPr>
              <a:t> </a:t>
            </a:r>
            <a:r>
              <a:rPr lang="en-US" sz="2800" b="1" dirty="0" err="1" smtClean="0">
                <a:solidFill>
                  <a:srgbClr val="C00000"/>
                </a:solidFill>
              </a:rPr>
              <a:t>su</a:t>
            </a:r>
            <a:r>
              <a:rPr lang="en-US" sz="2800" b="1" dirty="0" smtClean="0">
                <a:solidFill>
                  <a:srgbClr val="C00000"/>
                </a:solidFill>
              </a:rPr>
              <a:t>:</a:t>
            </a:r>
            <a:endParaRPr lang="en-US" sz="2800" dirty="0"/>
          </a:p>
        </p:txBody>
      </p:sp>
      <p:pic>
        <p:nvPicPr>
          <p:cNvPr id="4" name="Content Placeholder 3" descr="usporedba.jpg"/>
          <p:cNvPicPr>
            <a:picLocks noGrp="1" noChangeAspect="1"/>
          </p:cNvPicPr>
          <p:nvPr>
            <p:ph idx="1"/>
          </p:nvPr>
        </p:nvPicPr>
        <p:blipFill>
          <a:blip r:embed="rId2" cstate="print"/>
          <a:stretch>
            <a:fillRect/>
          </a:stretch>
        </p:blipFill>
        <p:spPr>
          <a:xfrm>
            <a:off x="287332" y="1981200"/>
            <a:ext cx="8674150" cy="4419600"/>
          </a:xfrm>
        </p:spPr>
      </p:pic>
      <p:sp>
        <p:nvSpPr>
          <p:cNvPr id="5" name="Title 1"/>
          <p:cNvSpPr txBox="1">
            <a:spLocks/>
          </p:cNvSpPr>
          <p:nvPr/>
        </p:nvSpPr>
        <p:spPr>
          <a:xfrm>
            <a:off x="4724400" y="381000"/>
            <a:ext cx="4267200" cy="1524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C00000"/>
                </a:solidFill>
                <a:effectLst/>
                <a:uLnTx/>
                <a:uFillTx/>
                <a:latin typeface="+mj-lt"/>
                <a:ea typeface="+mj-ea"/>
                <a:cs typeface="+mj-cs"/>
              </a:rPr>
              <a:t>Te</a:t>
            </a:r>
            <a:r>
              <a:rPr kumimoji="0" lang="bs-Latn-BA" sz="2800" b="1" i="0" u="none" strike="noStrike" kern="1200" cap="none" spc="0" normalizeH="0" baseline="0" noProof="0" dirty="0" smtClean="0">
                <a:ln>
                  <a:noFill/>
                </a:ln>
                <a:solidFill>
                  <a:srgbClr val="C00000"/>
                </a:solidFill>
                <a:effectLst/>
                <a:uLnTx/>
                <a:uFillTx/>
                <a:latin typeface="+mj-lt"/>
                <a:ea typeface="+mj-ea"/>
                <a:cs typeface="+mj-cs"/>
              </a:rPr>
              <a:t>ž</a:t>
            </a:r>
            <a:r>
              <a:rPr kumimoji="0" lang="en-US" sz="2800" b="1" i="0" u="none" strike="noStrike" kern="1200" cap="none" spc="0" normalizeH="0" baseline="0" noProof="0" dirty="0" err="1" smtClean="0">
                <a:ln>
                  <a:noFill/>
                </a:ln>
                <a:solidFill>
                  <a:srgbClr val="C00000"/>
                </a:solidFill>
                <a:effectLst/>
                <a:uLnTx/>
                <a:uFillTx/>
                <a:latin typeface="+mj-lt"/>
                <a:ea typeface="+mj-ea"/>
                <a:cs typeface="+mj-cs"/>
              </a:rPr>
              <a:t>ina</a:t>
            </a:r>
            <a:r>
              <a:rPr kumimoji="0" lang="en-US" sz="2800" b="1" i="0" u="none" strike="noStrike" kern="1200" cap="none" spc="0" normalizeH="0" baseline="0" noProof="0" dirty="0" smtClean="0">
                <a:ln>
                  <a:noFill/>
                </a:ln>
                <a:solidFill>
                  <a:srgbClr val="C00000"/>
                </a:solidFill>
                <a:effectLst/>
                <a:uLnTx/>
                <a:uFillTx/>
                <a:latin typeface="+mj-lt"/>
                <a:ea typeface="+mj-ea"/>
                <a:cs typeface="+mj-cs"/>
              </a:rPr>
              <a:t> </a:t>
            </a:r>
            <a:r>
              <a:rPr kumimoji="0" lang="en-US" sz="2800" b="1" i="0" u="none" strike="noStrike" kern="1200" cap="none" spc="0" normalizeH="0" baseline="0" noProof="0" dirty="0" err="1" smtClean="0">
                <a:ln>
                  <a:noFill/>
                </a:ln>
                <a:solidFill>
                  <a:srgbClr val="C00000"/>
                </a:solidFill>
                <a:effectLst/>
                <a:uLnTx/>
                <a:uFillTx/>
                <a:latin typeface="+mj-lt"/>
                <a:ea typeface="+mj-ea"/>
                <a:cs typeface="+mj-cs"/>
              </a:rPr>
              <a:t>problema</a:t>
            </a:r>
            <a:r>
              <a:rPr kumimoji="0" lang="en-US" sz="2800" b="1" i="0" u="none" strike="noStrike" kern="1200" cap="none" spc="0" normalizeH="0" noProof="0" dirty="0" smtClean="0">
                <a:ln>
                  <a:noFill/>
                </a:ln>
                <a:solidFill>
                  <a:srgbClr val="C00000"/>
                </a:solidFill>
                <a:effectLst/>
                <a:uLnTx/>
                <a:uFillTx/>
                <a:latin typeface="+mj-lt"/>
                <a:ea typeface="+mj-ea"/>
                <a:cs typeface="+mj-cs"/>
              </a:rPr>
              <a:t> u </a:t>
            </a:r>
            <a:r>
              <a:rPr kumimoji="0" lang="en-US" sz="2800" b="1" i="0" u="none" strike="noStrike" kern="1200" cap="none" spc="0" normalizeH="0" noProof="0" dirty="0" err="1" smtClean="0">
                <a:ln>
                  <a:noFill/>
                </a:ln>
                <a:solidFill>
                  <a:srgbClr val="C00000"/>
                </a:solidFill>
                <a:effectLst/>
                <a:uLnTx/>
                <a:uFillTx/>
                <a:latin typeface="+mj-lt"/>
                <a:ea typeface="+mj-ea"/>
                <a:cs typeface="+mj-cs"/>
              </a:rPr>
              <a:t>nastavi</a:t>
            </a:r>
            <a:r>
              <a:rPr kumimoji="0" lang="en-US" sz="2800" b="1" i="0" u="none" strike="noStrike" kern="1200" cap="none" spc="0" normalizeH="0" noProof="0" dirty="0" smtClean="0">
                <a:ln>
                  <a:noFill/>
                </a:ln>
                <a:solidFill>
                  <a:srgbClr val="C00000"/>
                </a:solidFill>
                <a:effectLst/>
                <a:uLnTx/>
                <a:uFillTx/>
                <a:latin typeface="+mj-lt"/>
                <a:ea typeface="+mj-ea"/>
                <a:cs typeface="+mj-cs"/>
              </a:rPr>
              <a:t> </a:t>
            </a:r>
            <a:r>
              <a:rPr kumimoji="0" lang="en-US" sz="2800" b="1" i="0" u="none" strike="noStrike" kern="1200" cap="none" spc="0" normalizeH="0" baseline="0" noProof="0" dirty="0" err="1" smtClean="0">
                <a:ln>
                  <a:noFill/>
                </a:ln>
                <a:solidFill>
                  <a:srgbClr val="C00000"/>
                </a:solidFill>
                <a:effectLst/>
                <a:uLnTx/>
                <a:uFillTx/>
                <a:latin typeface="+mj-lt"/>
                <a:ea typeface="+mj-ea"/>
                <a:cs typeface="+mj-cs"/>
              </a:rPr>
              <a:t>Fizike</a:t>
            </a:r>
            <a:r>
              <a:rPr kumimoji="0" lang="en-US" sz="2800" b="1" i="0" u="none" strike="noStrike" kern="1200" cap="none" spc="0" normalizeH="0" baseline="0" noProof="0" dirty="0" smtClean="0">
                <a:ln>
                  <a:noFill/>
                </a:ln>
                <a:solidFill>
                  <a:srgbClr val="C00000"/>
                </a:solidFill>
                <a:effectLst/>
                <a:uLnTx/>
                <a:uFillTx/>
                <a:latin typeface="+mj-lt"/>
                <a:ea typeface="+mj-ea"/>
                <a:cs typeface="+mj-cs"/>
              </a:rPr>
              <a:t> </a:t>
            </a:r>
            <a:r>
              <a:rPr kumimoji="0" lang="en-US" sz="2800" b="1" i="0" u="none" strike="noStrike" kern="1200" cap="none" spc="0" normalizeH="0" baseline="0" noProof="0" dirty="0" err="1" smtClean="0">
                <a:ln>
                  <a:noFill/>
                </a:ln>
                <a:solidFill>
                  <a:srgbClr val="C00000"/>
                </a:solidFill>
                <a:effectLst/>
                <a:uLnTx/>
                <a:uFillTx/>
                <a:latin typeface="+mj-lt"/>
                <a:ea typeface="+mj-ea"/>
                <a:cs typeface="+mj-cs"/>
              </a:rPr>
              <a:t>elementarnih</a:t>
            </a:r>
            <a:r>
              <a:rPr kumimoji="0" lang="en-US" sz="2800" b="1" i="0" u="none" strike="noStrike" kern="1200" cap="none" spc="0" normalizeH="0" baseline="0" noProof="0" dirty="0" smtClean="0">
                <a:ln>
                  <a:noFill/>
                </a:ln>
                <a:solidFill>
                  <a:srgbClr val="C00000"/>
                </a:solidFill>
                <a:effectLst/>
                <a:uLnTx/>
                <a:uFillTx/>
                <a:latin typeface="+mj-lt"/>
                <a:ea typeface="+mj-ea"/>
                <a:cs typeface="+mj-cs"/>
              </a:rPr>
              <a:t> </a:t>
            </a:r>
            <a:r>
              <a:rPr kumimoji="0" lang="en-US" sz="2800" b="1" i="0" u="none" strike="noStrike" kern="1200" cap="none" spc="0" normalizeH="0" baseline="0" noProof="0" dirty="0" err="1" smtClean="0">
                <a:ln>
                  <a:noFill/>
                </a:ln>
                <a:solidFill>
                  <a:srgbClr val="C00000"/>
                </a:solidFill>
                <a:effectLst/>
                <a:uLnTx/>
                <a:uFillTx/>
                <a:latin typeface="+mj-lt"/>
                <a:ea typeface="+mj-ea"/>
                <a:cs typeface="+mj-cs"/>
              </a:rPr>
              <a:t>čestica</a:t>
            </a:r>
            <a:r>
              <a:rPr kumimoji="0" lang="en-US" sz="2800" b="1" i="0" u="none" strike="noStrike" kern="1200" cap="none" spc="0" normalizeH="0" baseline="0" noProof="0" dirty="0" smtClean="0">
                <a:ln>
                  <a:noFill/>
                </a:ln>
                <a:solidFill>
                  <a:srgbClr val="C00000"/>
                </a:solidFill>
                <a:effectLst/>
                <a:uLnTx/>
                <a:uFillTx/>
                <a:latin typeface="+mj-lt"/>
                <a:ea typeface="+mj-ea"/>
                <a:cs typeface="+mj-cs"/>
              </a:rPr>
              <a:t>:</a:t>
            </a: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Slide Number Placeholder 5"/>
          <p:cNvSpPr>
            <a:spLocks noGrp="1"/>
          </p:cNvSpPr>
          <p:nvPr>
            <p:ph type="sldNum" sz="quarter" idx="12"/>
          </p:nvPr>
        </p:nvSpPr>
        <p:spPr/>
        <p:txBody>
          <a:bodyPr/>
          <a:lstStyle/>
          <a:p>
            <a:fld id="{C51BB5A3-1BA8-440A-B833-928B9292A1A7}"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800" b="1" dirty="0" smtClean="0">
                <a:solidFill>
                  <a:srgbClr val="C00000"/>
                </a:solidFill>
              </a:rPr>
              <a:t>Problem </a:t>
            </a:r>
            <a:r>
              <a:rPr lang="en-US" sz="2800" b="1" dirty="0" err="1" smtClean="0">
                <a:solidFill>
                  <a:srgbClr val="C00000"/>
                </a:solidFill>
              </a:rPr>
              <a:t>slabog</a:t>
            </a:r>
            <a:r>
              <a:rPr lang="en-US" sz="2800" b="1" dirty="0" smtClean="0">
                <a:solidFill>
                  <a:srgbClr val="C00000"/>
                </a:solidFill>
              </a:rPr>
              <a:t> </a:t>
            </a:r>
            <a:r>
              <a:rPr lang="en-US" sz="2800" b="1" dirty="0" err="1" smtClean="0">
                <a:solidFill>
                  <a:srgbClr val="C00000"/>
                </a:solidFill>
              </a:rPr>
              <a:t>fakultetskog</a:t>
            </a:r>
            <a:r>
              <a:rPr lang="en-US" sz="2800" b="1" dirty="0" smtClean="0">
                <a:solidFill>
                  <a:srgbClr val="C00000"/>
                </a:solidFill>
              </a:rPr>
              <a:t> </a:t>
            </a:r>
            <a:r>
              <a:rPr lang="en-US" sz="2800" b="1" dirty="0" err="1" smtClean="0">
                <a:solidFill>
                  <a:srgbClr val="C00000"/>
                </a:solidFill>
              </a:rPr>
              <a:t>predznanja</a:t>
            </a:r>
            <a:r>
              <a:rPr lang="en-US" sz="2800" b="1" dirty="0" smtClean="0">
                <a:solidFill>
                  <a:srgbClr val="C00000"/>
                </a:solidFill>
              </a:rPr>
              <a:t> bi se </a:t>
            </a:r>
            <a:r>
              <a:rPr lang="en-US" sz="2800" b="1" dirty="0" err="1" smtClean="0">
                <a:solidFill>
                  <a:srgbClr val="C00000"/>
                </a:solidFill>
              </a:rPr>
              <a:t>mogao</a:t>
            </a:r>
            <a:r>
              <a:rPr lang="en-US" sz="2800" b="1" dirty="0" smtClean="0">
                <a:solidFill>
                  <a:srgbClr val="C00000"/>
                </a:solidFill>
              </a:rPr>
              <a:t> </a:t>
            </a:r>
            <a:r>
              <a:rPr lang="en-US" sz="2800" b="1" dirty="0" err="1" smtClean="0">
                <a:solidFill>
                  <a:srgbClr val="C00000"/>
                </a:solidFill>
              </a:rPr>
              <a:t>umanjiti</a:t>
            </a:r>
            <a:r>
              <a:rPr lang="en-US" sz="2800" b="1" dirty="0" smtClean="0">
                <a:solidFill>
                  <a:srgbClr val="C00000"/>
                </a:solidFill>
              </a:rPr>
              <a:t> </a:t>
            </a:r>
            <a:r>
              <a:rPr lang="en-US" sz="2800" b="1" dirty="0" err="1" smtClean="0">
                <a:solidFill>
                  <a:srgbClr val="C00000"/>
                </a:solidFill>
              </a:rPr>
              <a:t>ili</a:t>
            </a:r>
            <a:r>
              <a:rPr lang="en-US" sz="2800" b="1" dirty="0" smtClean="0">
                <a:solidFill>
                  <a:srgbClr val="C00000"/>
                </a:solidFill>
              </a:rPr>
              <a:t> </a:t>
            </a:r>
            <a:r>
              <a:rPr lang="en-US" sz="2800" b="1" dirty="0" err="1" smtClean="0">
                <a:solidFill>
                  <a:srgbClr val="C00000"/>
                </a:solidFill>
              </a:rPr>
              <a:t>spriječiti</a:t>
            </a:r>
            <a:r>
              <a:rPr lang="en-US" sz="2800" b="1" dirty="0" smtClean="0">
                <a:solidFill>
                  <a:srgbClr val="C00000"/>
                </a:solidFill>
              </a:rPr>
              <a:t>:</a:t>
            </a:r>
            <a:endParaRPr lang="en-US" sz="2800" dirty="0">
              <a:solidFill>
                <a:srgbClr val="C00000"/>
              </a:solidFill>
            </a:endParaRPr>
          </a:p>
        </p:txBody>
      </p:sp>
      <p:pic>
        <p:nvPicPr>
          <p:cNvPr id="4" name="Picture 3" descr="rs31.jpg"/>
          <p:cNvPicPr>
            <a:picLocks noChangeAspect="1"/>
          </p:cNvPicPr>
          <p:nvPr/>
        </p:nvPicPr>
        <p:blipFill>
          <a:blip r:embed="rId2" cstate="print"/>
          <a:stretch>
            <a:fillRect/>
          </a:stretch>
        </p:blipFill>
        <p:spPr>
          <a:xfrm>
            <a:off x="0" y="1295400"/>
            <a:ext cx="9144000" cy="2415236"/>
          </a:xfrm>
          <a:prstGeom prst="rect">
            <a:avLst/>
          </a:prstGeom>
        </p:spPr>
      </p:pic>
      <p:pic>
        <p:nvPicPr>
          <p:cNvPr id="5" name="Picture 4" descr="rs32.jpg"/>
          <p:cNvPicPr>
            <a:picLocks noChangeAspect="1"/>
          </p:cNvPicPr>
          <p:nvPr/>
        </p:nvPicPr>
        <p:blipFill>
          <a:blip r:embed="rId3" cstate="print"/>
          <a:srcRect l="15833" t="15710" r="15000"/>
          <a:stretch>
            <a:fillRect/>
          </a:stretch>
        </p:blipFill>
        <p:spPr>
          <a:xfrm>
            <a:off x="1371600" y="3429000"/>
            <a:ext cx="6324600" cy="3276600"/>
          </a:xfrm>
          <a:prstGeom prst="rect">
            <a:avLst/>
          </a:prstGeom>
        </p:spPr>
      </p:pic>
      <p:sp>
        <p:nvSpPr>
          <p:cNvPr id="6" name="Slide Number Placeholder 5"/>
          <p:cNvSpPr>
            <a:spLocks noGrp="1"/>
          </p:cNvSpPr>
          <p:nvPr>
            <p:ph type="sldNum" sz="quarter" idx="12"/>
          </p:nvPr>
        </p:nvSpPr>
        <p:spPr/>
        <p:txBody>
          <a:bodyPr/>
          <a:lstStyle/>
          <a:p>
            <a:fld id="{C51BB5A3-1BA8-440A-B833-928B9292A1A7}"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800" b="1" dirty="0" smtClean="0">
                <a:solidFill>
                  <a:srgbClr val="C00000"/>
                </a:solidFill>
              </a:rPr>
              <a:t>Problem </a:t>
            </a:r>
            <a:r>
              <a:rPr lang="en-US" sz="2800" b="1" dirty="0" err="1" smtClean="0">
                <a:solidFill>
                  <a:srgbClr val="C00000"/>
                </a:solidFill>
              </a:rPr>
              <a:t>nerazumijevanja</a:t>
            </a:r>
            <a:r>
              <a:rPr lang="en-US" sz="2800" b="1" dirty="0" smtClean="0">
                <a:solidFill>
                  <a:srgbClr val="C00000"/>
                </a:solidFill>
              </a:rPr>
              <a:t> </a:t>
            </a:r>
            <a:r>
              <a:rPr lang="en-US" sz="2800" b="1" dirty="0" err="1" smtClean="0">
                <a:solidFill>
                  <a:srgbClr val="C00000"/>
                </a:solidFill>
              </a:rPr>
              <a:t>materije</a:t>
            </a:r>
            <a:r>
              <a:rPr lang="en-US" sz="2800" b="1" dirty="0" smtClean="0">
                <a:solidFill>
                  <a:srgbClr val="C00000"/>
                </a:solidFill>
              </a:rPr>
              <a:t> bi se </a:t>
            </a:r>
            <a:r>
              <a:rPr lang="en-US" sz="2800" b="1" dirty="0" err="1" smtClean="0">
                <a:solidFill>
                  <a:srgbClr val="C00000"/>
                </a:solidFill>
              </a:rPr>
              <a:t>mogao</a:t>
            </a:r>
            <a:r>
              <a:rPr lang="en-US" sz="2800" b="1" dirty="0" smtClean="0">
                <a:solidFill>
                  <a:srgbClr val="C00000"/>
                </a:solidFill>
              </a:rPr>
              <a:t> </a:t>
            </a:r>
            <a:r>
              <a:rPr lang="en-US" sz="2800" b="1" dirty="0" err="1" smtClean="0">
                <a:solidFill>
                  <a:srgbClr val="C00000"/>
                </a:solidFill>
              </a:rPr>
              <a:t>umanjiti</a:t>
            </a:r>
            <a:r>
              <a:rPr lang="en-US" sz="2800" b="1" dirty="0" smtClean="0">
                <a:solidFill>
                  <a:srgbClr val="C00000"/>
                </a:solidFill>
              </a:rPr>
              <a:t> </a:t>
            </a:r>
            <a:r>
              <a:rPr lang="en-US" sz="2800" b="1" dirty="0" err="1" smtClean="0">
                <a:solidFill>
                  <a:srgbClr val="C00000"/>
                </a:solidFill>
              </a:rPr>
              <a:t>ili</a:t>
            </a:r>
            <a:r>
              <a:rPr lang="en-US" sz="2800" b="1" dirty="0" smtClean="0">
                <a:solidFill>
                  <a:srgbClr val="C00000"/>
                </a:solidFill>
              </a:rPr>
              <a:t> </a:t>
            </a:r>
            <a:r>
              <a:rPr lang="en-US" sz="2800" b="1" dirty="0" err="1" smtClean="0">
                <a:solidFill>
                  <a:srgbClr val="C00000"/>
                </a:solidFill>
              </a:rPr>
              <a:t>spriječiti</a:t>
            </a:r>
            <a:r>
              <a:rPr lang="en-US" sz="2800" b="1" dirty="0" smtClean="0">
                <a:solidFill>
                  <a:srgbClr val="C00000"/>
                </a:solidFill>
              </a:rPr>
              <a:t>:</a:t>
            </a:r>
            <a:endParaRPr lang="en-US" sz="2800" b="1" dirty="0">
              <a:solidFill>
                <a:srgbClr val="C00000"/>
              </a:solidFill>
            </a:endParaRPr>
          </a:p>
        </p:txBody>
      </p:sp>
      <p:pic>
        <p:nvPicPr>
          <p:cNvPr id="4" name="Picture 3" descr="rs41.jpg"/>
          <p:cNvPicPr>
            <a:picLocks noChangeAspect="1"/>
          </p:cNvPicPr>
          <p:nvPr/>
        </p:nvPicPr>
        <p:blipFill>
          <a:blip r:embed="rId2" cstate="print"/>
          <a:stretch>
            <a:fillRect/>
          </a:stretch>
        </p:blipFill>
        <p:spPr>
          <a:xfrm>
            <a:off x="0" y="1295400"/>
            <a:ext cx="9144000" cy="2123655"/>
          </a:xfrm>
          <a:prstGeom prst="rect">
            <a:avLst/>
          </a:prstGeom>
        </p:spPr>
      </p:pic>
      <p:pic>
        <p:nvPicPr>
          <p:cNvPr id="5" name="Picture 4" descr="rs42.jpg"/>
          <p:cNvPicPr>
            <a:picLocks noChangeAspect="1"/>
          </p:cNvPicPr>
          <p:nvPr/>
        </p:nvPicPr>
        <p:blipFill>
          <a:blip r:embed="rId3" cstate="print"/>
          <a:srcRect l="17500" t="15943" r="9167" b="3172"/>
          <a:stretch>
            <a:fillRect/>
          </a:stretch>
        </p:blipFill>
        <p:spPr>
          <a:xfrm>
            <a:off x="1524000" y="3124200"/>
            <a:ext cx="6248400" cy="3505200"/>
          </a:xfrm>
          <a:prstGeom prst="rect">
            <a:avLst/>
          </a:prstGeom>
        </p:spPr>
      </p:pic>
      <p:sp>
        <p:nvSpPr>
          <p:cNvPr id="6" name="Slide Number Placeholder 5"/>
          <p:cNvSpPr>
            <a:spLocks noGrp="1"/>
          </p:cNvSpPr>
          <p:nvPr>
            <p:ph type="sldNum" sz="quarter" idx="12"/>
          </p:nvPr>
        </p:nvSpPr>
        <p:spPr/>
        <p:txBody>
          <a:bodyPr/>
          <a:lstStyle/>
          <a:p>
            <a:fld id="{C51BB5A3-1BA8-440A-B833-928B9292A1A7}" type="slidenum">
              <a:rPr lang="en-US" smtClean="0"/>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s31.jpg"/>
          <p:cNvPicPr>
            <a:picLocks noChangeAspect="1"/>
          </p:cNvPicPr>
          <p:nvPr/>
        </p:nvPicPr>
        <p:blipFill>
          <a:blip r:embed="rId2" cstate="print"/>
          <a:stretch>
            <a:fillRect/>
          </a:stretch>
        </p:blipFill>
        <p:spPr>
          <a:xfrm>
            <a:off x="0" y="609600"/>
            <a:ext cx="9144000" cy="2415236"/>
          </a:xfrm>
          <a:prstGeom prst="rect">
            <a:avLst/>
          </a:prstGeom>
        </p:spPr>
      </p:pic>
      <p:pic>
        <p:nvPicPr>
          <p:cNvPr id="5" name="Picture 4" descr="rs41.jpg"/>
          <p:cNvPicPr>
            <a:picLocks noChangeAspect="1"/>
          </p:cNvPicPr>
          <p:nvPr/>
        </p:nvPicPr>
        <p:blipFill>
          <a:blip r:embed="rId3" cstate="print"/>
          <a:stretch>
            <a:fillRect/>
          </a:stretch>
        </p:blipFill>
        <p:spPr>
          <a:xfrm>
            <a:off x="0" y="3352800"/>
            <a:ext cx="9144000" cy="2123655"/>
          </a:xfrm>
          <a:prstGeom prst="rect">
            <a:avLst/>
          </a:prstGeom>
        </p:spPr>
      </p:pic>
      <p:sp>
        <p:nvSpPr>
          <p:cNvPr id="6" name="Oval 5"/>
          <p:cNvSpPr/>
          <p:nvPr/>
        </p:nvSpPr>
        <p:spPr>
          <a:xfrm>
            <a:off x="7772400" y="2057400"/>
            <a:ext cx="8382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848600" y="4495800"/>
            <a:ext cx="8382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457200" y="4800600"/>
            <a:ext cx="3810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4800" y="2362200"/>
            <a:ext cx="3810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C51BB5A3-1BA8-440A-B833-928B9292A1A7}"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vi-VN" sz="2800" b="1" dirty="0" smtClean="0">
                <a:solidFill>
                  <a:srgbClr val="C00000"/>
                </a:solidFill>
                <a:latin typeface="Calibri" pitchFamily="34" charset="0"/>
                <a:cs typeface="Calibri" pitchFamily="34" charset="0"/>
              </a:rPr>
              <a:t>Prilikom izvođenja nastave iz ove oblasti, osim teorijskog predavanja koristite i:</a:t>
            </a:r>
            <a:endParaRPr lang="en-US" sz="2800" b="1" dirty="0">
              <a:solidFill>
                <a:srgbClr val="C00000"/>
              </a:solidFill>
              <a:latin typeface="Calibri" pitchFamily="34" charset="0"/>
              <a:cs typeface="Calibri" pitchFamily="34" charset="0"/>
            </a:endParaRPr>
          </a:p>
        </p:txBody>
      </p:sp>
      <p:pic>
        <p:nvPicPr>
          <p:cNvPr id="4" name="Picture 3" descr="rs51.jpg"/>
          <p:cNvPicPr>
            <a:picLocks noChangeAspect="1"/>
          </p:cNvPicPr>
          <p:nvPr/>
        </p:nvPicPr>
        <p:blipFill>
          <a:blip r:embed="rId2" cstate="print"/>
          <a:stretch>
            <a:fillRect/>
          </a:stretch>
        </p:blipFill>
        <p:spPr>
          <a:xfrm>
            <a:off x="0" y="1600200"/>
            <a:ext cx="9144000" cy="4114800"/>
          </a:xfrm>
          <a:prstGeom prst="rect">
            <a:avLst/>
          </a:prstGeom>
        </p:spPr>
      </p:pic>
      <p:sp>
        <p:nvSpPr>
          <p:cNvPr id="5" name="Oval 4"/>
          <p:cNvSpPr/>
          <p:nvPr/>
        </p:nvSpPr>
        <p:spPr>
          <a:xfrm>
            <a:off x="7924800" y="2362200"/>
            <a:ext cx="7620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924800" y="3200400"/>
            <a:ext cx="7620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381000" y="2819400"/>
            <a:ext cx="182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8600" y="3657600"/>
            <a:ext cx="182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7924800" y="4038600"/>
            <a:ext cx="762000" cy="533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924800" y="1981200"/>
            <a:ext cx="762000" cy="533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Related image"/>
          <p:cNvPicPr>
            <a:picLocks noChangeAspect="1" noChangeArrowheads="1"/>
          </p:cNvPicPr>
          <p:nvPr/>
        </p:nvPicPr>
        <p:blipFill>
          <a:blip r:embed="rId3" cstate="print"/>
          <a:srcRect/>
          <a:stretch>
            <a:fillRect/>
          </a:stretch>
        </p:blipFill>
        <p:spPr bwMode="auto">
          <a:xfrm>
            <a:off x="1752600" y="1905000"/>
            <a:ext cx="533400" cy="533400"/>
          </a:xfrm>
          <a:prstGeom prst="rect">
            <a:avLst/>
          </a:prstGeom>
          <a:noFill/>
        </p:spPr>
      </p:pic>
      <p:pic>
        <p:nvPicPr>
          <p:cNvPr id="18436" name="Picture 4" descr="Related image"/>
          <p:cNvPicPr>
            <a:picLocks noChangeAspect="1" noChangeArrowheads="1"/>
          </p:cNvPicPr>
          <p:nvPr/>
        </p:nvPicPr>
        <p:blipFill>
          <a:blip r:embed="rId3" cstate="print"/>
          <a:srcRect/>
          <a:stretch>
            <a:fillRect/>
          </a:stretch>
        </p:blipFill>
        <p:spPr bwMode="auto">
          <a:xfrm>
            <a:off x="1905000" y="4038600"/>
            <a:ext cx="476251" cy="476251"/>
          </a:xfrm>
          <a:prstGeom prst="rect">
            <a:avLst/>
          </a:prstGeom>
          <a:noFill/>
        </p:spPr>
      </p:pic>
      <p:pic>
        <p:nvPicPr>
          <p:cNvPr id="18438" name="Picture 6" descr="Related image"/>
          <p:cNvPicPr>
            <a:picLocks noChangeAspect="1" noChangeArrowheads="1"/>
          </p:cNvPicPr>
          <p:nvPr/>
        </p:nvPicPr>
        <p:blipFill>
          <a:blip r:embed="rId4" cstate="print"/>
          <a:srcRect/>
          <a:stretch>
            <a:fillRect/>
          </a:stretch>
        </p:blipFill>
        <p:spPr bwMode="auto">
          <a:xfrm>
            <a:off x="8657227" y="5257800"/>
            <a:ext cx="486773" cy="422189"/>
          </a:xfrm>
          <a:prstGeom prst="rect">
            <a:avLst/>
          </a:prstGeom>
          <a:noFill/>
        </p:spPr>
      </p:pic>
      <p:pic>
        <p:nvPicPr>
          <p:cNvPr id="18440" name="Picture 8" descr="Related image"/>
          <p:cNvPicPr>
            <a:picLocks noChangeAspect="1" noChangeArrowheads="1"/>
          </p:cNvPicPr>
          <p:nvPr/>
        </p:nvPicPr>
        <p:blipFill>
          <a:blip r:embed="rId5" cstate="print"/>
          <a:srcRect/>
          <a:stretch>
            <a:fillRect/>
          </a:stretch>
        </p:blipFill>
        <p:spPr bwMode="auto">
          <a:xfrm>
            <a:off x="2819400" y="5257800"/>
            <a:ext cx="713836" cy="619126"/>
          </a:xfrm>
          <a:prstGeom prst="rect">
            <a:avLst/>
          </a:prstGeom>
          <a:noFill/>
        </p:spPr>
      </p:pic>
      <p:pic>
        <p:nvPicPr>
          <p:cNvPr id="15" name="Picture 6" descr="Related image"/>
          <p:cNvPicPr>
            <a:picLocks noChangeAspect="1" noChangeArrowheads="1"/>
          </p:cNvPicPr>
          <p:nvPr/>
        </p:nvPicPr>
        <p:blipFill>
          <a:blip r:embed="rId6" cstate="print"/>
          <a:srcRect/>
          <a:stretch>
            <a:fillRect/>
          </a:stretch>
        </p:blipFill>
        <p:spPr bwMode="auto">
          <a:xfrm>
            <a:off x="7315200" y="5181600"/>
            <a:ext cx="609600" cy="528720"/>
          </a:xfrm>
          <a:prstGeom prst="rect">
            <a:avLst/>
          </a:prstGeom>
          <a:noFill/>
        </p:spPr>
      </p:pic>
      <p:pic>
        <p:nvPicPr>
          <p:cNvPr id="18442" name="Picture 10" descr="Image result for danger question mark"/>
          <p:cNvPicPr>
            <a:picLocks noChangeAspect="1" noChangeArrowheads="1"/>
          </p:cNvPicPr>
          <p:nvPr/>
        </p:nvPicPr>
        <p:blipFill>
          <a:blip r:embed="rId7" cstate="print"/>
          <a:srcRect/>
          <a:stretch>
            <a:fillRect/>
          </a:stretch>
        </p:blipFill>
        <p:spPr bwMode="auto">
          <a:xfrm>
            <a:off x="304800" y="5638800"/>
            <a:ext cx="1981200" cy="1092201"/>
          </a:xfrm>
          <a:prstGeom prst="rect">
            <a:avLst/>
          </a:prstGeom>
          <a:noFill/>
        </p:spPr>
      </p:pic>
      <p:sp>
        <p:nvSpPr>
          <p:cNvPr id="16" name="Slide Number Placeholder 15"/>
          <p:cNvSpPr>
            <a:spLocks noGrp="1"/>
          </p:cNvSpPr>
          <p:nvPr>
            <p:ph type="sldNum" sz="quarter" idx="12"/>
          </p:nvPr>
        </p:nvSpPr>
        <p:spPr/>
        <p:txBody>
          <a:bodyPr/>
          <a:lstStyle/>
          <a:p>
            <a:fld id="{C51BB5A3-1BA8-440A-B833-928B9292A1A7}"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s52.jpg"/>
          <p:cNvPicPr>
            <a:picLocks noGrp="1" noChangeAspect="1"/>
          </p:cNvPicPr>
          <p:nvPr>
            <p:ph idx="1"/>
          </p:nvPr>
        </p:nvPicPr>
        <p:blipFill>
          <a:blip r:embed="rId2" cstate="print"/>
          <a:srcRect l="14187" t="8386" r="40330"/>
          <a:stretch>
            <a:fillRect/>
          </a:stretch>
        </p:blipFill>
        <p:spPr>
          <a:xfrm>
            <a:off x="228600" y="838200"/>
            <a:ext cx="3962400" cy="5826865"/>
          </a:xfrm>
        </p:spPr>
      </p:pic>
      <p:pic>
        <p:nvPicPr>
          <p:cNvPr id="3" name="Picture 2" descr="poster particles.png"/>
          <p:cNvPicPr>
            <a:picLocks noChangeAspect="1"/>
          </p:cNvPicPr>
          <p:nvPr/>
        </p:nvPicPr>
        <p:blipFill>
          <a:blip r:embed="rId3" cstate="print"/>
          <a:stretch>
            <a:fillRect/>
          </a:stretch>
        </p:blipFill>
        <p:spPr>
          <a:xfrm>
            <a:off x="4953000" y="1295400"/>
            <a:ext cx="3663707" cy="4953000"/>
          </a:xfrm>
          <a:prstGeom prst="rect">
            <a:avLst/>
          </a:prstGeom>
          <a:ln>
            <a:noFill/>
          </a:ln>
          <a:effectLst>
            <a:softEdge rad="112500"/>
          </a:effectLst>
        </p:spPr>
      </p:pic>
      <p:sp>
        <p:nvSpPr>
          <p:cNvPr id="5" name="Title 1"/>
          <p:cNvSpPr>
            <a:spLocks noGrp="1"/>
          </p:cNvSpPr>
          <p:nvPr>
            <p:ph type="title"/>
          </p:nvPr>
        </p:nvSpPr>
        <p:spPr>
          <a:xfrm>
            <a:off x="457200" y="152400"/>
            <a:ext cx="8229600" cy="1143000"/>
          </a:xfrm>
        </p:spPr>
        <p:txBody>
          <a:bodyPr>
            <a:noAutofit/>
          </a:bodyPr>
          <a:lstStyle/>
          <a:p>
            <a:pPr algn="l"/>
            <a:r>
              <a:rPr lang="vi-VN" sz="2800" b="1" dirty="0" smtClean="0">
                <a:solidFill>
                  <a:srgbClr val="C00000"/>
                </a:solidFill>
                <a:latin typeface="Calibri" pitchFamily="34" charset="0"/>
                <a:cs typeface="Calibri" pitchFamily="34" charset="0"/>
              </a:rPr>
              <a:t>Prilikom izvođenja nastave iz ove oblasti, osim teorijskog predavanja koristite i:</a:t>
            </a:r>
            <a:endParaRPr lang="en-US" sz="2800" b="1" dirty="0">
              <a:solidFill>
                <a:srgbClr val="C00000"/>
              </a:solidFill>
              <a:latin typeface="Calibri" pitchFamily="34" charset="0"/>
              <a:cs typeface="Calibri" pitchFamily="34" charset="0"/>
            </a:endParaRPr>
          </a:p>
        </p:txBody>
      </p:sp>
      <p:sp>
        <p:nvSpPr>
          <p:cNvPr id="6" name="Slide Number Placeholder 5"/>
          <p:cNvSpPr>
            <a:spLocks noGrp="1"/>
          </p:cNvSpPr>
          <p:nvPr>
            <p:ph type="sldNum" sz="quarter" idx="12"/>
          </p:nvPr>
        </p:nvSpPr>
        <p:spPr/>
        <p:txBody>
          <a:bodyPr/>
          <a:lstStyle/>
          <a:p>
            <a:fld id="{C51BB5A3-1BA8-440A-B833-928B9292A1A7}"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alpha val="1000"/>
              </a:schemeClr>
            </a:gs>
            <a:gs pos="50000">
              <a:schemeClr val="accent1">
                <a:tint val="44500"/>
                <a:satMod val="160000"/>
                <a:alpha val="28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2743200" cy="1143000"/>
          </a:xfrm>
        </p:spPr>
        <p:style>
          <a:lnRef idx="2">
            <a:schemeClr val="accent4"/>
          </a:lnRef>
          <a:fillRef idx="1">
            <a:schemeClr val="lt1"/>
          </a:fillRef>
          <a:effectRef idx="0">
            <a:schemeClr val="accent4"/>
          </a:effectRef>
          <a:fontRef idx="minor">
            <a:schemeClr val="dk1"/>
          </a:fontRef>
        </p:style>
        <p:txBody>
          <a:bodyPr>
            <a:normAutofit/>
          </a:bodyPr>
          <a:lstStyle/>
          <a:p>
            <a:r>
              <a:rPr lang="bs-Latn-BA"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Prijedlog</a:t>
            </a:r>
            <a:endParaRPr lang="en-US" b="1" dirty="0">
              <a:solidFill>
                <a:srgbClr val="00B050"/>
              </a:solidFill>
            </a:endParaRPr>
          </a:p>
        </p:txBody>
      </p:sp>
      <p:sp>
        <p:nvSpPr>
          <p:cNvPr id="3" name="Content Placeholder 2"/>
          <p:cNvSpPr>
            <a:spLocks noGrp="1"/>
          </p:cNvSpPr>
          <p:nvPr>
            <p:ph idx="1"/>
          </p:nvPr>
        </p:nvSpPr>
        <p:spPr>
          <a:xfrm>
            <a:off x="914400" y="1828800"/>
            <a:ext cx="2667000" cy="4343400"/>
          </a:xfrm>
          <a:prstGeom prst="roundRect">
            <a:avLst/>
          </a:prstGeom>
        </p:spPr>
        <p:style>
          <a:lnRef idx="1">
            <a:schemeClr val="accent4"/>
          </a:lnRef>
          <a:fillRef idx="2">
            <a:schemeClr val="accent4"/>
          </a:fillRef>
          <a:effectRef idx="1">
            <a:schemeClr val="accent4"/>
          </a:effectRef>
          <a:fontRef idx="minor">
            <a:schemeClr val="dk1"/>
          </a:fontRef>
        </p:style>
        <p:txBody>
          <a:bodyPr>
            <a:normAutofit fontScale="92500"/>
          </a:bodyPr>
          <a:lstStyle/>
          <a:p>
            <a:r>
              <a:rPr lang="bs-Latn-BA" b="1" dirty="0" smtClean="0">
                <a:effectLst>
                  <a:outerShdw blurRad="38100" dist="38100" dir="2700000" algn="tl">
                    <a:srgbClr val="000000">
                      <a:alpha val="43137"/>
                    </a:srgbClr>
                  </a:outerShdw>
                </a:effectLst>
              </a:rPr>
              <a:t>Posteri</a:t>
            </a:r>
          </a:p>
          <a:p>
            <a:r>
              <a:rPr lang="bs-Latn-BA" dirty="0" smtClean="0"/>
              <a:t>Vizuelna priprema </a:t>
            </a:r>
          </a:p>
          <a:p>
            <a:r>
              <a:rPr lang="bs-Latn-BA" dirty="0" smtClean="0"/>
              <a:t>Spontano / podsvjesno adaptiranje na buduće gradivo</a:t>
            </a:r>
          </a:p>
        </p:txBody>
      </p:sp>
      <p:pic>
        <p:nvPicPr>
          <p:cNvPr id="16386" name="Picture 2" descr="Related image"/>
          <p:cNvPicPr>
            <a:picLocks noChangeAspect="1" noChangeArrowheads="1"/>
          </p:cNvPicPr>
          <p:nvPr/>
        </p:nvPicPr>
        <p:blipFill>
          <a:blip r:embed="rId2" cstate="print"/>
          <a:srcRect/>
          <a:stretch>
            <a:fillRect/>
          </a:stretch>
        </p:blipFill>
        <p:spPr bwMode="auto">
          <a:xfrm>
            <a:off x="5181600" y="152400"/>
            <a:ext cx="3743325" cy="299635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6388" name="Picture 4" descr="Related image"/>
          <p:cNvPicPr>
            <a:picLocks noChangeAspect="1" noChangeArrowheads="1"/>
          </p:cNvPicPr>
          <p:nvPr/>
        </p:nvPicPr>
        <p:blipFill>
          <a:blip r:embed="rId3" cstate="print"/>
          <a:srcRect/>
          <a:stretch>
            <a:fillRect/>
          </a:stretch>
        </p:blipFill>
        <p:spPr bwMode="auto">
          <a:xfrm>
            <a:off x="4191000" y="3352800"/>
            <a:ext cx="4743450" cy="33623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lide Number Placeholder 5"/>
          <p:cNvSpPr>
            <a:spLocks noGrp="1"/>
          </p:cNvSpPr>
          <p:nvPr>
            <p:ph type="sldNum" sz="quarter" idx="12"/>
          </p:nvPr>
        </p:nvSpPr>
        <p:spPr/>
        <p:txBody>
          <a:bodyPr/>
          <a:lstStyle/>
          <a:p>
            <a:fld id="{C51BB5A3-1BA8-440A-B833-928B9292A1A7}"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it-IT" sz="2800" b="1" dirty="0" smtClean="0">
                <a:solidFill>
                  <a:srgbClr val="C00000"/>
                </a:solidFill>
              </a:rPr>
              <a:t>Postere koje koristite u učionici su:</a:t>
            </a:r>
            <a:endParaRPr lang="en-US" sz="2800" dirty="0">
              <a:solidFill>
                <a:srgbClr val="C00000"/>
              </a:solidFill>
            </a:endParaRPr>
          </a:p>
        </p:txBody>
      </p:sp>
      <p:pic>
        <p:nvPicPr>
          <p:cNvPr id="4" name="Picture 3" descr="rs71.jpg"/>
          <p:cNvPicPr>
            <a:picLocks noChangeAspect="1"/>
          </p:cNvPicPr>
          <p:nvPr/>
        </p:nvPicPr>
        <p:blipFill>
          <a:blip r:embed="rId2" cstate="print"/>
          <a:stretch>
            <a:fillRect/>
          </a:stretch>
        </p:blipFill>
        <p:spPr>
          <a:xfrm>
            <a:off x="0" y="1371599"/>
            <a:ext cx="9144000" cy="3886201"/>
          </a:xfrm>
          <a:prstGeom prst="rect">
            <a:avLst/>
          </a:prstGeom>
        </p:spPr>
      </p:pic>
      <p:sp>
        <p:nvSpPr>
          <p:cNvPr id="5" name="Oval 4"/>
          <p:cNvSpPr/>
          <p:nvPr/>
        </p:nvSpPr>
        <p:spPr>
          <a:xfrm>
            <a:off x="8001000" y="3733800"/>
            <a:ext cx="685800" cy="6096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8001000" y="1828800"/>
            <a:ext cx="685800" cy="6096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001000" y="4724400"/>
            <a:ext cx="685800" cy="609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Related image"/>
          <p:cNvPicPr>
            <a:picLocks noChangeAspect="1" noChangeArrowheads="1"/>
          </p:cNvPicPr>
          <p:nvPr/>
        </p:nvPicPr>
        <p:blipFill>
          <a:blip r:embed="rId3" cstate="print"/>
          <a:srcRect/>
          <a:stretch>
            <a:fillRect/>
          </a:stretch>
        </p:blipFill>
        <p:spPr bwMode="auto">
          <a:xfrm>
            <a:off x="2819400" y="4800600"/>
            <a:ext cx="609600" cy="528720"/>
          </a:xfrm>
          <a:prstGeom prst="rect">
            <a:avLst/>
          </a:prstGeom>
          <a:noFill/>
        </p:spPr>
      </p:pic>
      <p:pic>
        <p:nvPicPr>
          <p:cNvPr id="9" name="Content Placeholder 3" descr="rs72.jpg"/>
          <p:cNvPicPr>
            <a:picLocks noGrp="1" noChangeAspect="1"/>
          </p:cNvPicPr>
          <p:nvPr>
            <p:ph idx="1"/>
          </p:nvPr>
        </p:nvPicPr>
        <p:blipFill>
          <a:blip r:embed="rId4" cstate="print"/>
          <a:srcRect l="18518" t="16000" r="30002"/>
          <a:stretch>
            <a:fillRect/>
          </a:stretch>
        </p:blipFill>
        <p:spPr>
          <a:xfrm>
            <a:off x="3962400" y="1524000"/>
            <a:ext cx="3973286" cy="4038600"/>
          </a:xfrm>
        </p:spPr>
      </p:pic>
      <p:sp>
        <p:nvSpPr>
          <p:cNvPr id="10" name="Slide Number Placeholder 9"/>
          <p:cNvSpPr>
            <a:spLocks noGrp="1"/>
          </p:cNvSpPr>
          <p:nvPr>
            <p:ph type="sldNum" sz="quarter" idx="12"/>
          </p:nvPr>
        </p:nvSpPr>
        <p:spPr/>
        <p:txBody>
          <a:bodyPr/>
          <a:lstStyle/>
          <a:p>
            <a:fld id="{C51BB5A3-1BA8-440A-B833-928B9292A1A7}"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b="1" dirty="0" smtClean="0">
                <a:solidFill>
                  <a:srgbClr val="FF0000"/>
                </a:solidFill>
              </a:rPr>
              <a:t>Problem - literatura</a:t>
            </a:r>
            <a:endParaRPr lang="en-US" b="1" dirty="0">
              <a:solidFill>
                <a:srgbClr val="FF0000"/>
              </a:solidFill>
            </a:endParaRPr>
          </a:p>
        </p:txBody>
      </p:sp>
      <p:sp>
        <p:nvSpPr>
          <p:cNvPr id="3" name="Content Placeholder 2"/>
          <p:cNvSpPr>
            <a:spLocks noGrp="1"/>
          </p:cNvSpPr>
          <p:nvPr>
            <p:ph idx="1"/>
          </p:nvPr>
        </p:nvSpPr>
        <p:spPr>
          <a:xfrm>
            <a:off x="228600" y="1447800"/>
            <a:ext cx="3657600" cy="4525963"/>
          </a:xfrm>
        </p:spPr>
        <p:txBody>
          <a:bodyPr>
            <a:normAutofit lnSpcReduction="10000"/>
          </a:bodyPr>
          <a:lstStyle/>
          <a:p>
            <a:r>
              <a:rPr lang="bs-Latn-BA" b="1" u="sng" dirty="0" smtClean="0"/>
              <a:t>Nastavne jedinke:</a:t>
            </a:r>
          </a:p>
          <a:p>
            <a:pPr marL="514350" indent="-514350">
              <a:buFont typeface="+mj-lt"/>
              <a:buAutoNum type="arabicPeriod"/>
            </a:pPr>
            <a:r>
              <a:rPr lang="bs-Latn-BA" dirty="0" smtClean="0"/>
              <a:t>Elementarne čestice</a:t>
            </a:r>
          </a:p>
          <a:p>
            <a:pPr marL="514350" indent="-514350">
              <a:buFont typeface="+mj-lt"/>
              <a:buAutoNum type="arabicPeriod"/>
            </a:pPr>
            <a:r>
              <a:rPr lang="bs-Latn-BA" dirty="0" smtClean="0"/>
              <a:t>Klasifikacija</a:t>
            </a:r>
          </a:p>
          <a:p>
            <a:pPr marL="514350" indent="-514350">
              <a:buFont typeface="+mj-lt"/>
              <a:buAutoNum type="arabicPeriod"/>
            </a:pPr>
            <a:r>
              <a:rPr lang="bs-Latn-BA" dirty="0" smtClean="0"/>
              <a:t>Čestice i antičestice</a:t>
            </a:r>
          </a:p>
          <a:p>
            <a:pPr marL="514350" indent="-514350">
              <a:buFont typeface="+mj-lt"/>
              <a:buAutoNum type="arabicPeriod"/>
            </a:pPr>
            <a:r>
              <a:rPr lang="bs-Latn-BA" dirty="0" smtClean="0"/>
              <a:t>Osnovna međudjelovanja u prirodi</a:t>
            </a:r>
            <a:endParaRPr lang="en-US" dirty="0"/>
          </a:p>
        </p:txBody>
      </p:sp>
      <p:pic>
        <p:nvPicPr>
          <p:cNvPr id="13314" name="Picture 2" descr="Related image"/>
          <p:cNvPicPr>
            <a:picLocks noChangeAspect="1" noChangeArrowheads="1"/>
          </p:cNvPicPr>
          <p:nvPr/>
        </p:nvPicPr>
        <p:blipFill>
          <a:blip r:embed="rId2" cstate="print"/>
          <a:srcRect/>
          <a:stretch>
            <a:fillRect/>
          </a:stretch>
        </p:blipFill>
        <p:spPr bwMode="auto">
          <a:xfrm>
            <a:off x="4011186" y="1752600"/>
            <a:ext cx="4913740" cy="3667126"/>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fld id="{C51BB5A3-1BA8-440A-B833-928B9292A1A7}"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001000" cy="6019800"/>
          </a:xfrm>
        </p:spPr>
        <p:txBody>
          <a:bodyPr>
            <a:normAutofit/>
          </a:bodyPr>
          <a:lstStyle/>
          <a:p>
            <a:pPr algn="just">
              <a:buNone/>
            </a:pPr>
            <a:r>
              <a:rPr lang="en-US" i="1" dirty="0" smtClean="0"/>
              <a:t>   </a:t>
            </a:r>
            <a:r>
              <a:rPr lang="en-US" sz="3600" i="1" dirty="0" smtClean="0">
                <a:latin typeface="18thCentury" pitchFamily="2" charset="0"/>
              </a:rPr>
              <a:t>The problem in society is not kids not knowing science. The problem is adults not knowing science. They outnumber kids five to one, they wield power, they write legislation. When you have scientifically illiterate adults, you have undermined the very fabric of what makes a society wealthy and strong.</a:t>
            </a:r>
            <a:endParaRPr lang="en-US" sz="3600" dirty="0" smtClean="0">
              <a:latin typeface="18thCentury" pitchFamily="2" charset="0"/>
            </a:endParaRPr>
          </a:p>
          <a:p>
            <a:pPr>
              <a:buNone/>
            </a:pPr>
            <a:endParaRPr lang="en-US" dirty="0" smtClean="0"/>
          </a:p>
          <a:p>
            <a:pPr>
              <a:buNone/>
            </a:pPr>
            <a:r>
              <a:rPr lang="en-US" sz="3600" dirty="0" smtClean="0">
                <a:latin typeface="18thCentury" pitchFamily="2" charset="0"/>
              </a:rPr>
              <a:t>Neil de Grasse Tyson</a:t>
            </a:r>
          </a:p>
          <a:p>
            <a:endParaRPr lang="en-US" dirty="0"/>
          </a:p>
        </p:txBody>
      </p:sp>
      <p:pic>
        <p:nvPicPr>
          <p:cNvPr id="1026" name="Picture 2" descr="Image result for neil de grasse tyson"/>
          <p:cNvPicPr>
            <a:picLocks noChangeAspect="1" noChangeArrowheads="1"/>
          </p:cNvPicPr>
          <p:nvPr/>
        </p:nvPicPr>
        <p:blipFill>
          <a:blip r:embed="rId2" cstate="print"/>
          <a:srcRect/>
          <a:stretch>
            <a:fillRect/>
          </a:stretch>
        </p:blipFill>
        <p:spPr bwMode="auto">
          <a:xfrm>
            <a:off x="6324600" y="3802306"/>
            <a:ext cx="2466975" cy="2836620"/>
          </a:xfrm>
          <a:prstGeom prst="rect">
            <a:avLst/>
          </a:prstGeom>
          <a:noFill/>
        </p:spPr>
      </p:pic>
      <p:sp>
        <p:nvSpPr>
          <p:cNvPr id="4" name="Slide Number Placeholder 3"/>
          <p:cNvSpPr>
            <a:spLocks noGrp="1"/>
          </p:cNvSpPr>
          <p:nvPr>
            <p:ph type="sldNum" sz="quarter" idx="12"/>
          </p:nvPr>
        </p:nvSpPr>
        <p:spPr/>
        <p:txBody>
          <a:bodyPr/>
          <a:lstStyle/>
          <a:p>
            <a:fld id="{C51BB5A3-1BA8-440A-B833-928B9292A1A7}"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bs-Latn-BA" b="1" dirty="0" smtClean="0">
                <a:solidFill>
                  <a:srgbClr val="00B050"/>
                </a:solidFill>
              </a:rPr>
              <a:t>Prenosnik međudjelovanja? </a:t>
            </a:r>
            <a:endParaRPr lang="en-US" b="1" dirty="0">
              <a:solidFill>
                <a:srgbClr val="00B050"/>
              </a:solidFill>
            </a:endParaRPr>
          </a:p>
        </p:txBody>
      </p:sp>
      <p:pic>
        <p:nvPicPr>
          <p:cNvPr id="4" name="Picture 3" descr="20181009_205945.jpg"/>
          <p:cNvPicPr>
            <a:picLocks noChangeAspect="1"/>
          </p:cNvPicPr>
          <p:nvPr/>
        </p:nvPicPr>
        <p:blipFill>
          <a:blip r:embed="rId2" cstate="print">
            <a:lum bright="16000"/>
          </a:blip>
          <a:stretch>
            <a:fillRect/>
          </a:stretch>
        </p:blipFill>
        <p:spPr>
          <a:xfrm>
            <a:off x="228600" y="1143000"/>
            <a:ext cx="8686800" cy="3421940"/>
          </a:xfrm>
          <a:prstGeom prst="rect">
            <a:avLst/>
          </a:prstGeom>
          <a:ln>
            <a:noFill/>
          </a:ln>
          <a:effectLst>
            <a:softEdge rad="112500"/>
          </a:effectLst>
        </p:spPr>
      </p:pic>
      <p:pic>
        <p:nvPicPr>
          <p:cNvPr id="5" name="Picture 4" descr="20181009_210815.jpg"/>
          <p:cNvPicPr>
            <a:picLocks noChangeAspect="1"/>
          </p:cNvPicPr>
          <p:nvPr/>
        </p:nvPicPr>
        <p:blipFill>
          <a:blip r:embed="rId3" cstate="print">
            <a:lum bright="12000"/>
          </a:blip>
          <a:stretch>
            <a:fillRect/>
          </a:stretch>
        </p:blipFill>
        <p:spPr>
          <a:xfrm>
            <a:off x="0" y="4724400"/>
            <a:ext cx="9144000" cy="1967696"/>
          </a:xfrm>
          <a:prstGeom prst="rect">
            <a:avLst/>
          </a:prstGeom>
        </p:spPr>
      </p:pic>
      <p:sp>
        <p:nvSpPr>
          <p:cNvPr id="6" name="Slide Number Placeholder 5"/>
          <p:cNvSpPr>
            <a:spLocks noGrp="1"/>
          </p:cNvSpPr>
          <p:nvPr>
            <p:ph type="sldNum" sz="quarter" idx="12"/>
          </p:nvPr>
        </p:nvSpPr>
        <p:spPr/>
        <p:txBody>
          <a:bodyPr/>
          <a:lstStyle/>
          <a:p>
            <a:fld id="{C51BB5A3-1BA8-440A-B833-928B9292A1A7}"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81009_210941.jpg"/>
          <p:cNvPicPr>
            <a:picLocks noChangeAspect="1"/>
          </p:cNvPicPr>
          <p:nvPr/>
        </p:nvPicPr>
        <p:blipFill>
          <a:blip r:embed="rId2" cstate="print">
            <a:lum bright="18000"/>
          </a:blip>
          <a:stretch>
            <a:fillRect/>
          </a:stretch>
        </p:blipFill>
        <p:spPr>
          <a:xfrm>
            <a:off x="0" y="113538"/>
            <a:ext cx="9144000" cy="6630923"/>
          </a:xfrm>
          <a:prstGeom prst="rect">
            <a:avLst/>
          </a:prstGeom>
        </p:spPr>
      </p:pic>
      <p:sp>
        <p:nvSpPr>
          <p:cNvPr id="3" name="Slide Number Placeholder 2"/>
          <p:cNvSpPr>
            <a:spLocks noGrp="1"/>
          </p:cNvSpPr>
          <p:nvPr>
            <p:ph type="sldNum" sz="quarter" idx="12"/>
          </p:nvPr>
        </p:nvSpPr>
        <p:spPr/>
        <p:txBody>
          <a:bodyPr/>
          <a:lstStyle/>
          <a:p>
            <a:fld id="{C51BB5A3-1BA8-440A-B833-928B9292A1A7}"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rgbClr val="C00000"/>
                </a:solidFill>
              </a:rPr>
              <a:t>Pored </a:t>
            </a:r>
            <a:r>
              <a:rPr lang="en-US" b="1" dirty="0" err="1" smtClean="0">
                <a:solidFill>
                  <a:srgbClr val="C00000"/>
                </a:solidFill>
              </a:rPr>
              <a:t>propisane</a:t>
            </a:r>
            <a:r>
              <a:rPr lang="en-US" b="1" dirty="0" smtClean="0">
                <a:solidFill>
                  <a:srgbClr val="C00000"/>
                </a:solidFill>
              </a:rPr>
              <a:t> </a:t>
            </a:r>
            <a:r>
              <a:rPr lang="en-US" b="1" dirty="0" err="1" smtClean="0">
                <a:solidFill>
                  <a:srgbClr val="C00000"/>
                </a:solidFill>
              </a:rPr>
              <a:t>i</a:t>
            </a:r>
            <a:r>
              <a:rPr lang="en-US" b="1" dirty="0" smtClean="0">
                <a:solidFill>
                  <a:srgbClr val="C00000"/>
                </a:solidFill>
              </a:rPr>
              <a:t> </a:t>
            </a:r>
            <a:r>
              <a:rPr lang="en-US" b="1" dirty="0" err="1" smtClean="0">
                <a:solidFill>
                  <a:srgbClr val="C00000"/>
                </a:solidFill>
              </a:rPr>
              <a:t>preporučene</a:t>
            </a:r>
            <a:r>
              <a:rPr lang="en-US" b="1" dirty="0" smtClean="0">
                <a:solidFill>
                  <a:srgbClr val="C00000"/>
                </a:solidFill>
              </a:rPr>
              <a:t> literature, </a:t>
            </a:r>
            <a:r>
              <a:rPr lang="en-US" b="1" dirty="0" err="1" smtClean="0">
                <a:solidFill>
                  <a:srgbClr val="C00000"/>
                </a:solidFill>
              </a:rPr>
              <a:t>koristite</a:t>
            </a:r>
            <a:r>
              <a:rPr lang="en-US" b="1" dirty="0" smtClean="0">
                <a:solidFill>
                  <a:srgbClr val="C00000"/>
                </a:solidFill>
              </a:rPr>
              <a:t> </a:t>
            </a:r>
            <a:r>
              <a:rPr lang="en-US" b="1" dirty="0" err="1" smtClean="0">
                <a:solidFill>
                  <a:srgbClr val="C00000"/>
                </a:solidFill>
              </a:rPr>
              <a:t>i</a:t>
            </a:r>
            <a:r>
              <a:rPr lang="en-US" b="1" dirty="0" smtClean="0">
                <a:solidFill>
                  <a:srgbClr val="C00000"/>
                </a:solidFill>
              </a:rPr>
              <a:t>:</a:t>
            </a:r>
            <a:endParaRPr lang="en-US" dirty="0">
              <a:solidFill>
                <a:srgbClr val="C00000"/>
              </a:solidFill>
            </a:endParaRPr>
          </a:p>
        </p:txBody>
      </p:sp>
      <p:pic>
        <p:nvPicPr>
          <p:cNvPr id="4" name="Picture 3" descr="rs81.jpg"/>
          <p:cNvPicPr>
            <a:picLocks noChangeAspect="1"/>
          </p:cNvPicPr>
          <p:nvPr/>
        </p:nvPicPr>
        <p:blipFill>
          <a:blip r:embed="rId2" cstate="print"/>
          <a:stretch>
            <a:fillRect/>
          </a:stretch>
        </p:blipFill>
        <p:spPr>
          <a:xfrm>
            <a:off x="0" y="1524000"/>
            <a:ext cx="9144000" cy="4114800"/>
          </a:xfrm>
          <a:prstGeom prst="rect">
            <a:avLst/>
          </a:prstGeom>
        </p:spPr>
      </p:pic>
      <p:sp>
        <p:nvSpPr>
          <p:cNvPr id="5" name="Oval 4"/>
          <p:cNvSpPr/>
          <p:nvPr/>
        </p:nvSpPr>
        <p:spPr>
          <a:xfrm>
            <a:off x="7924800" y="3124200"/>
            <a:ext cx="762000" cy="6096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8001000" y="2286000"/>
            <a:ext cx="762000" cy="6096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304800" y="2743200"/>
            <a:ext cx="32004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8600" y="3581400"/>
            <a:ext cx="18288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0242" name="AutoShape 2" descr="Image result for feynman book"/>
          <p:cNvSpPr>
            <a:spLocks noChangeAspect="1" noChangeArrowheads="1"/>
          </p:cNvSpPr>
          <p:nvPr/>
        </p:nvSpPr>
        <p:spPr bwMode="auto">
          <a:xfrm>
            <a:off x="155575" y="-1608138"/>
            <a:ext cx="2581275" cy="33623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4" name="AutoShape 4" descr="Image result for feynman book"/>
          <p:cNvSpPr>
            <a:spLocks noChangeAspect="1" noChangeArrowheads="1"/>
          </p:cNvSpPr>
          <p:nvPr/>
        </p:nvSpPr>
        <p:spPr bwMode="auto">
          <a:xfrm>
            <a:off x="155575" y="-1608138"/>
            <a:ext cx="2581275" cy="33623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46" name="Picture 6" descr="Image result for feynman book"/>
          <p:cNvPicPr>
            <a:picLocks noChangeAspect="1" noChangeArrowheads="1"/>
          </p:cNvPicPr>
          <p:nvPr/>
        </p:nvPicPr>
        <p:blipFill>
          <a:blip r:embed="rId3" cstate="print"/>
          <a:srcRect/>
          <a:stretch>
            <a:fillRect/>
          </a:stretch>
        </p:blipFill>
        <p:spPr bwMode="auto">
          <a:xfrm>
            <a:off x="4572000" y="1752600"/>
            <a:ext cx="2581275" cy="33623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Slide Number Placeholder 10"/>
          <p:cNvSpPr>
            <a:spLocks noGrp="1"/>
          </p:cNvSpPr>
          <p:nvPr>
            <p:ph type="sldNum" sz="quarter" idx="12"/>
          </p:nvPr>
        </p:nvSpPr>
        <p:spPr/>
        <p:txBody>
          <a:bodyPr/>
          <a:lstStyle/>
          <a:p>
            <a:fld id="{C51BB5A3-1BA8-440A-B833-928B9292A1A7}"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s82.jpg"/>
          <p:cNvPicPr>
            <a:picLocks noGrp="1" noChangeAspect="1"/>
          </p:cNvPicPr>
          <p:nvPr>
            <p:ph idx="1"/>
          </p:nvPr>
        </p:nvPicPr>
        <p:blipFill>
          <a:blip r:embed="rId2" cstate="print"/>
          <a:stretch>
            <a:fillRect/>
          </a:stretch>
        </p:blipFill>
        <p:spPr>
          <a:xfrm>
            <a:off x="304800" y="173968"/>
            <a:ext cx="7924800" cy="6503022"/>
          </a:xfrm>
        </p:spPr>
      </p:pic>
      <p:sp>
        <p:nvSpPr>
          <p:cNvPr id="3" name="Slide Number Placeholder 2"/>
          <p:cNvSpPr>
            <a:spLocks noGrp="1"/>
          </p:cNvSpPr>
          <p:nvPr>
            <p:ph type="sldNum" sz="quarter" idx="12"/>
          </p:nvPr>
        </p:nvSpPr>
        <p:spPr/>
        <p:txBody>
          <a:bodyPr/>
          <a:lstStyle/>
          <a:p>
            <a:fld id="{C51BB5A3-1BA8-440A-B833-928B9292A1A7}" type="slidenum">
              <a:rPr lang="en-US" smtClean="0"/>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b="1" dirty="0" smtClean="0">
                <a:solidFill>
                  <a:srgbClr val="00B050"/>
                </a:solidFill>
              </a:rPr>
              <a:t>Besplatni</a:t>
            </a:r>
            <a:br>
              <a:rPr lang="bs-Latn-BA" b="1" dirty="0" smtClean="0">
                <a:solidFill>
                  <a:srgbClr val="00B050"/>
                </a:solidFill>
              </a:rPr>
            </a:br>
            <a:r>
              <a:rPr lang="bs-Latn-BA" b="1" dirty="0" smtClean="0">
                <a:solidFill>
                  <a:srgbClr val="00B050"/>
                </a:solidFill>
              </a:rPr>
              <a:t>Kursevi i video materijali</a:t>
            </a:r>
            <a:endParaRPr lang="en-US" b="1" dirty="0">
              <a:solidFill>
                <a:srgbClr val="00B050"/>
              </a:solidFill>
            </a:endParaRPr>
          </a:p>
        </p:txBody>
      </p:sp>
      <p:sp>
        <p:nvSpPr>
          <p:cNvPr id="3" name="Content Placeholder 2"/>
          <p:cNvSpPr>
            <a:spLocks noGrp="1"/>
          </p:cNvSpPr>
          <p:nvPr>
            <p:ph idx="1"/>
          </p:nvPr>
        </p:nvSpPr>
        <p:spPr>
          <a:xfrm>
            <a:off x="457200" y="1905000"/>
            <a:ext cx="8229600" cy="4221163"/>
          </a:xfrm>
        </p:spPr>
        <p:txBody>
          <a:bodyPr/>
          <a:lstStyle/>
          <a:p>
            <a:r>
              <a:rPr lang="bs-Latn-BA" dirty="0" smtClean="0">
                <a:hlinkClick r:id="rId2"/>
              </a:rPr>
              <a:t>www.coursera.org</a:t>
            </a:r>
            <a:endParaRPr lang="bs-Latn-BA" dirty="0" smtClean="0"/>
          </a:p>
          <a:p>
            <a:r>
              <a:rPr lang="bs-Latn-BA" dirty="0" smtClean="0">
                <a:hlinkClick r:id="rId3"/>
              </a:rPr>
              <a:t>www.futurelearn.com</a:t>
            </a:r>
            <a:endParaRPr lang="bs-Latn-BA" dirty="0" smtClean="0"/>
          </a:p>
          <a:p>
            <a:r>
              <a:rPr lang="bs-Latn-BA" dirty="0" smtClean="0">
                <a:hlinkClick r:id="rId4"/>
              </a:rPr>
              <a:t>www.edx.org</a:t>
            </a:r>
            <a:endParaRPr lang="bs-Latn-BA" dirty="0" smtClean="0"/>
          </a:p>
          <a:p>
            <a:r>
              <a:rPr lang="bs-Latn-BA" dirty="0" smtClean="0">
                <a:hlinkClick r:id="rId5"/>
              </a:rPr>
              <a:t>www.worldscienceu.com</a:t>
            </a:r>
            <a:endParaRPr lang="bs-Latn-BA" dirty="0" smtClean="0"/>
          </a:p>
          <a:p>
            <a:r>
              <a:rPr lang="en-US" dirty="0" smtClean="0">
                <a:hlinkClick r:id="rId6"/>
              </a:rPr>
              <a:t>https://stanfordonline.zendesk.com</a:t>
            </a:r>
            <a:endParaRPr lang="bs-Latn-BA" dirty="0" smtClean="0"/>
          </a:p>
          <a:p>
            <a:endParaRPr lang="bs-Latn-BA" dirty="0" smtClean="0"/>
          </a:p>
          <a:p>
            <a:r>
              <a:rPr lang="bs-Latn-BA" dirty="0" smtClean="0"/>
              <a:t>...</a:t>
            </a:r>
          </a:p>
          <a:p>
            <a:endParaRPr lang="bs-Latn-BA" dirty="0" smtClean="0"/>
          </a:p>
          <a:p>
            <a:endParaRPr lang="en-US" dirty="0"/>
          </a:p>
        </p:txBody>
      </p:sp>
      <p:sp>
        <p:nvSpPr>
          <p:cNvPr id="4" name="Slide Number Placeholder 3"/>
          <p:cNvSpPr>
            <a:spLocks noGrp="1"/>
          </p:cNvSpPr>
          <p:nvPr>
            <p:ph type="sldNum" sz="quarter" idx="12"/>
          </p:nvPr>
        </p:nvSpPr>
        <p:spPr/>
        <p:txBody>
          <a:bodyPr/>
          <a:lstStyle/>
          <a:p>
            <a:fld id="{C51BB5A3-1BA8-440A-B833-928B9292A1A7}"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62200"/>
            <a:ext cx="8229600" cy="1143000"/>
          </a:xfrm>
        </p:spPr>
        <p:txBody>
          <a:bodyPr/>
          <a:lstStyle/>
          <a:p>
            <a:r>
              <a:rPr lang="bs-Latn-BA" b="1" dirty="0" smtClean="0">
                <a:solidFill>
                  <a:srgbClr val="00B050"/>
                </a:solidFill>
              </a:rPr>
              <a:t>Časopisi</a:t>
            </a:r>
            <a:endParaRPr lang="en-US" b="1" dirty="0">
              <a:solidFill>
                <a:srgbClr val="00B050"/>
              </a:solidFill>
            </a:endParaRPr>
          </a:p>
        </p:txBody>
      </p:sp>
      <p:sp>
        <p:nvSpPr>
          <p:cNvPr id="3" name="Content Placeholder 2"/>
          <p:cNvSpPr>
            <a:spLocks noGrp="1"/>
          </p:cNvSpPr>
          <p:nvPr>
            <p:ph idx="1"/>
          </p:nvPr>
        </p:nvSpPr>
        <p:spPr>
          <a:xfrm>
            <a:off x="533400" y="1600200"/>
            <a:ext cx="8229600" cy="762000"/>
          </a:xfrm>
        </p:spPr>
        <p:txBody>
          <a:bodyPr/>
          <a:lstStyle/>
          <a:p>
            <a:r>
              <a:rPr lang="en-US" dirty="0" smtClean="0">
                <a:hlinkClick r:id="rId2"/>
              </a:rPr>
              <a:t>https://arxiv.org/</a:t>
            </a:r>
            <a:endParaRPr lang="bs-Latn-BA" dirty="0" smtClean="0"/>
          </a:p>
          <a:p>
            <a:endParaRPr lang="en-US" dirty="0"/>
          </a:p>
        </p:txBody>
      </p:sp>
      <p:sp>
        <p:nvSpPr>
          <p:cNvPr id="4"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bs-Latn-BA" sz="4400" b="1" i="0" u="none" strike="noStrike" kern="1200" cap="none" spc="0" normalizeH="0" baseline="0" noProof="0" smtClean="0">
                <a:ln>
                  <a:noFill/>
                </a:ln>
                <a:solidFill>
                  <a:srgbClr val="00B050"/>
                </a:solidFill>
                <a:effectLst/>
                <a:uLnTx/>
                <a:uFillTx/>
                <a:latin typeface="+mj-lt"/>
                <a:ea typeface="+mj-ea"/>
                <a:cs typeface="+mj-cs"/>
              </a:rPr>
              <a:t>Besplatni članci</a:t>
            </a:r>
            <a:endParaRPr kumimoji="0" lang="en-US" sz="4400" b="1" i="0" u="none" strike="noStrike" kern="1200" cap="none" spc="0" normalizeH="0" baseline="0" noProof="0" dirty="0">
              <a:ln>
                <a:noFill/>
              </a:ln>
              <a:solidFill>
                <a:srgbClr val="00B050"/>
              </a:solidFill>
              <a:effectLst/>
              <a:uLnTx/>
              <a:uFillTx/>
              <a:latin typeface="+mj-lt"/>
              <a:ea typeface="+mj-ea"/>
              <a:cs typeface="+mj-cs"/>
            </a:endParaRPr>
          </a:p>
        </p:txBody>
      </p:sp>
      <p:sp>
        <p:nvSpPr>
          <p:cNvPr id="5" name="Content Placeholder 2"/>
          <p:cNvSpPr txBox="1">
            <a:spLocks/>
          </p:cNvSpPr>
          <p:nvPr/>
        </p:nvSpPr>
        <p:spPr>
          <a:xfrm>
            <a:off x="609600" y="3352800"/>
            <a:ext cx="8229600" cy="2286000"/>
          </a:xfrm>
          <a:prstGeom prst="rect">
            <a:avLst/>
          </a:prstGeom>
        </p:spPr>
        <p:txBody>
          <a:bodyPr vert="horz" lIns="91440" tIns="45720" rIns="91440" bIns="45720" rtlCol="0">
            <a:normAutofit lnSpcReduction="10000"/>
          </a:bodyPr>
          <a:lstStyle/>
          <a:p>
            <a:pPr marL="342900" lvl="0" indent="-342900">
              <a:spcBef>
                <a:spcPct val="20000"/>
              </a:spcBef>
              <a:buFont typeface="Arial" pitchFamily="34" charset="0"/>
              <a:buChar char="•"/>
            </a:pPr>
            <a:r>
              <a:rPr lang="en-US" sz="3200" dirty="0" smtClean="0">
                <a:hlinkClick r:id="rId3"/>
              </a:rPr>
              <a:t>https://cerncourier.com/</a:t>
            </a:r>
            <a:endParaRPr lang="bs-Latn-BA" sz="3200" dirty="0" smtClean="0"/>
          </a:p>
          <a:p>
            <a:pPr marL="342900" lvl="0" indent="-342900">
              <a:spcBef>
                <a:spcPct val="20000"/>
              </a:spcBef>
              <a:buFont typeface="Arial" pitchFamily="34" charset="0"/>
              <a:buChar char="•"/>
            </a:pPr>
            <a:r>
              <a:rPr lang="en-US" sz="3200" dirty="0" smtClean="0">
                <a:hlinkClick r:id="rId4"/>
              </a:rPr>
              <a:t>https://www.sciencemag.org/</a:t>
            </a:r>
            <a:endParaRPr lang="bs-Latn-BA" sz="3200" dirty="0" smtClean="0"/>
          </a:p>
          <a:p>
            <a:pPr marL="342900" lvl="0" indent="-342900">
              <a:spcBef>
                <a:spcPct val="20000"/>
              </a:spcBef>
              <a:buFont typeface="Arial" pitchFamily="34" charset="0"/>
              <a:buChar char="•"/>
            </a:pPr>
            <a:r>
              <a:rPr lang="en-US" sz="3200" dirty="0" smtClean="0">
                <a:hlinkClick r:id="rId5"/>
              </a:rPr>
              <a:t>https://www.newscientist.com/</a:t>
            </a:r>
            <a:endParaRPr lang="bs-Latn-BA" sz="3200" dirty="0" smtClean="0"/>
          </a:p>
          <a:p>
            <a:pPr marL="342900" lvl="0" indent="-342900">
              <a:spcBef>
                <a:spcPct val="20000"/>
              </a:spcBef>
              <a:buFont typeface="Arial" pitchFamily="34" charset="0"/>
              <a:buChar char="•"/>
            </a:pPr>
            <a:r>
              <a:rPr lang="bs-Latn-BA" sz="3200" dirty="0" smtClean="0">
                <a:hlinkClick r:id="rId6"/>
              </a:rPr>
              <a:t>https://www.scientificamerican.com/</a:t>
            </a:r>
            <a:endParaRPr lang="bs-Latn-BA" sz="3200" dirty="0" smtClean="0"/>
          </a:p>
          <a:p>
            <a:pPr marL="342900" lvl="0" indent="-342900">
              <a:spcBef>
                <a:spcPct val="20000"/>
              </a:spcBef>
              <a:buFont typeface="Arial" pitchFamily="34" charset="0"/>
              <a:buChar char="•"/>
            </a:pPr>
            <a:endParaRPr lang="bs-Latn-BA" sz="3200" dirty="0" smtClean="0"/>
          </a:p>
          <a:p>
            <a:pPr marL="342900" lvl="0" indent="-342900">
              <a:spcBef>
                <a:spcPct val="20000"/>
              </a:spcBef>
              <a:buFont typeface="Arial" pitchFamily="34" charset="0"/>
              <a:buChar cha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fld id="{C51BB5A3-1BA8-440A-B833-928B9292A1A7}"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715962"/>
          </a:xfrm>
        </p:spPr>
        <p:txBody>
          <a:bodyPr>
            <a:normAutofit fontScale="90000"/>
          </a:bodyPr>
          <a:lstStyle/>
          <a:p>
            <a:r>
              <a:rPr lang="bs-Latn-BA" b="1" dirty="0" smtClean="0">
                <a:solidFill>
                  <a:srgbClr val="00B050"/>
                </a:solidFill>
              </a:rPr>
              <a:t>Treba li nam pomoć?</a:t>
            </a:r>
            <a:endParaRPr lang="en-US" b="1" dirty="0">
              <a:solidFill>
                <a:srgbClr val="00B050"/>
              </a:solidFill>
            </a:endParaRPr>
          </a:p>
        </p:txBody>
      </p:sp>
      <p:pic>
        <p:nvPicPr>
          <p:cNvPr id="4" name="Picture 3" descr="rs9.jpg"/>
          <p:cNvPicPr>
            <a:picLocks noChangeAspect="1"/>
          </p:cNvPicPr>
          <p:nvPr/>
        </p:nvPicPr>
        <p:blipFill>
          <a:blip r:embed="rId2" cstate="print"/>
          <a:stretch>
            <a:fillRect/>
          </a:stretch>
        </p:blipFill>
        <p:spPr>
          <a:xfrm>
            <a:off x="0" y="762000"/>
            <a:ext cx="9144000" cy="4144635"/>
          </a:xfrm>
          <a:prstGeom prst="rect">
            <a:avLst/>
          </a:prstGeom>
        </p:spPr>
      </p:pic>
      <p:pic>
        <p:nvPicPr>
          <p:cNvPr id="6147" name="Picture 3"/>
          <p:cNvPicPr>
            <a:picLocks noChangeAspect="1" noChangeArrowheads="1"/>
          </p:cNvPicPr>
          <p:nvPr/>
        </p:nvPicPr>
        <p:blipFill>
          <a:blip r:embed="rId3" cstate="print"/>
          <a:srcRect/>
          <a:stretch>
            <a:fillRect/>
          </a:stretch>
        </p:blipFill>
        <p:spPr bwMode="auto">
          <a:xfrm>
            <a:off x="0" y="1600200"/>
            <a:ext cx="7218363" cy="3590925"/>
          </a:xfrm>
          <a:prstGeom prst="rect">
            <a:avLst/>
          </a:prstGeom>
          <a:noFill/>
          <a:ln w="9525">
            <a:noFill/>
            <a:miter lim="800000"/>
            <a:headEnd/>
            <a:tailEnd/>
          </a:ln>
        </p:spPr>
      </p:pic>
      <p:pic>
        <p:nvPicPr>
          <p:cNvPr id="6146" name="Picture 2" descr="Image result for physics help"/>
          <p:cNvPicPr>
            <a:picLocks noChangeAspect="1" noChangeArrowheads="1"/>
          </p:cNvPicPr>
          <p:nvPr/>
        </p:nvPicPr>
        <p:blipFill>
          <a:blip r:embed="rId4" cstate="print"/>
          <a:srcRect/>
          <a:stretch>
            <a:fillRect/>
          </a:stretch>
        </p:blipFill>
        <p:spPr bwMode="auto">
          <a:xfrm>
            <a:off x="4267200" y="3962400"/>
            <a:ext cx="4762500" cy="2752725"/>
          </a:xfrm>
          <a:prstGeom prst="rect">
            <a:avLst/>
          </a:prstGeom>
          <a:ln>
            <a:noFill/>
          </a:ln>
          <a:effectLst>
            <a:softEdge rad="112500"/>
          </a:effectLst>
        </p:spPr>
      </p:pic>
      <p:sp>
        <p:nvSpPr>
          <p:cNvPr id="6" name="Slide Number Placeholder 5"/>
          <p:cNvSpPr>
            <a:spLocks noGrp="1"/>
          </p:cNvSpPr>
          <p:nvPr>
            <p:ph type="sldNum" sz="quarter" idx="12"/>
          </p:nvPr>
        </p:nvSpPr>
        <p:spPr/>
        <p:txBody>
          <a:bodyPr/>
          <a:lstStyle/>
          <a:p>
            <a:fld id="{C51BB5A3-1BA8-440A-B833-928B9292A1A7}"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Image result for norway"/>
          <p:cNvPicPr>
            <a:picLocks noChangeAspect="1" noChangeArrowheads="1"/>
          </p:cNvPicPr>
          <p:nvPr/>
        </p:nvPicPr>
        <p:blipFill>
          <a:blip r:embed="rId2" cstate="print">
            <a:lum bright="40000"/>
          </a:blip>
          <a:srcRect/>
          <a:stretch>
            <a:fillRect/>
          </a:stretch>
        </p:blipFill>
        <p:spPr bwMode="auto">
          <a:xfrm>
            <a:off x="6286500" y="2895600"/>
            <a:ext cx="2857500" cy="3654702"/>
          </a:xfrm>
          <a:prstGeom prst="rect">
            <a:avLst/>
          </a:prstGeom>
          <a:noFill/>
        </p:spPr>
      </p:pic>
      <p:sp>
        <p:nvSpPr>
          <p:cNvPr id="2" name="Title 1"/>
          <p:cNvSpPr>
            <a:spLocks noGrp="1"/>
          </p:cNvSpPr>
          <p:nvPr>
            <p:ph type="title"/>
          </p:nvPr>
        </p:nvSpPr>
        <p:spPr>
          <a:xfrm>
            <a:off x="152400" y="228600"/>
            <a:ext cx="6934200" cy="792162"/>
          </a:xfrm>
          <a:prstGeom prst="roundRect">
            <a:avLst/>
          </a:prstGeom>
        </p:spPr>
        <p:style>
          <a:lnRef idx="2">
            <a:schemeClr val="dk1"/>
          </a:lnRef>
          <a:fillRef idx="1">
            <a:schemeClr val="lt1"/>
          </a:fillRef>
          <a:effectRef idx="0">
            <a:schemeClr val="dk1"/>
          </a:effectRef>
          <a:fontRef idx="minor">
            <a:schemeClr val="dk1"/>
          </a:fontRef>
        </p:style>
        <p:txBody>
          <a:bodyPr>
            <a:normAutofit fontScale="90000"/>
          </a:bodyPr>
          <a:lstStyle/>
          <a:p>
            <a:r>
              <a:rPr lang="bs-Latn-BA" b="1" dirty="0" smtClean="0">
                <a:solidFill>
                  <a:srgbClr val="00B050"/>
                </a:solidFill>
              </a:rPr>
              <a:t>Iskustva - across the Globe </a:t>
            </a:r>
            <a:r>
              <a:rPr lang="bs-Latn-BA" b="1" dirty="0" smtClean="0">
                <a:solidFill>
                  <a:srgbClr val="00B050"/>
                </a:solidFill>
                <a:sym typeface="Wingdings" pitchFamily="2" charset="2"/>
              </a:rPr>
              <a:t></a:t>
            </a:r>
            <a:endParaRPr lang="en-US" b="1" dirty="0">
              <a:solidFill>
                <a:srgbClr val="00B050"/>
              </a:solidFill>
            </a:endParaRPr>
          </a:p>
        </p:txBody>
      </p:sp>
      <p:sp>
        <p:nvSpPr>
          <p:cNvPr id="3" name="Content Placeholder 2"/>
          <p:cNvSpPr>
            <a:spLocks noGrp="1"/>
          </p:cNvSpPr>
          <p:nvPr>
            <p:ph idx="1"/>
          </p:nvPr>
        </p:nvSpPr>
        <p:spPr>
          <a:xfrm>
            <a:off x="457200" y="1143000"/>
            <a:ext cx="7239000" cy="5562600"/>
          </a:xfrm>
        </p:spPr>
        <p:txBody>
          <a:bodyPr>
            <a:normAutofit fontScale="85000" lnSpcReduction="10000"/>
          </a:bodyPr>
          <a:lstStyle/>
          <a:p>
            <a:r>
              <a:rPr lang="bs-Latn-BA" b="1" i="1" u="sng" dirty="0" smtClean="0"/>
              <a:t>NORVEŠKA*</a:t>
            </a:r>
          </a:p>
          <a:p>
            <a:pPr>
              <a:buNone/>
            </a:pPr>
            <a:r>
              <a:rPr lang="bs-Latn-BA" sz="3300" dirty="0" smtClean="0"/>
              <a:t>“</a:t>
            </a:r>
            <a:r>
              <a:rPr lang="en-US" sz="3300" dirty="0" smtClean="0">
                <a:latin typeface="18thCentury" pitchFamily="2" charset="0"/>
              </a:rPr>
              <a:t>Given how much conflicting information and inaccurate </a:t>
            </a:r>
            <a:endParaRPr lang="bs-Latn-BA" sz="3300" dirty="0" smtClean="0">
              <a:latin typeface="18thCentury" pitchFamily="2" charset="0"/>
            </a:endParaRPr>
          </a:p>
          <a:p>
            <a:pPr>
              <a:buNone/>
            </a:pPr>
            <a:r>
              <a:rPr lang="en-US" sz="3300" dirty="0" smtClean="0">
                <a:latin typeface="18thCentury" pitchFamily="2" charset="0"/>
              </a:rPr>
              <a:t>explanations there are on the</a:t>
            </a:r>
            <a:r>
              <a:rPr lang="bs-Latn-BA" sz="3300" dirty="0" smtClean="0">
                <a:latin typeface="18thCentury" pitchFamily="2" charset="0"/>
              </a:rPr>
              <a:t> </a:t>
            </a:r>
            <a:r>
              <a:rPr lang="en-US" sz="3300" dirty="0" smtClean="0">
                <a:latin typeface="18thCentury" pitchFamily="2" charset="0"/>
              </a:rPr>
              <a:t>subject;</a:t>
            </a:r>
            <a:r>
              <a:rPr lang="bs-Latn-BA" sz="3300" dirty="0" smtClean="0"/>
              <a:t> </a:t>
            </a:r>
            <a:r>
              <a:rPr lang="en-US" sz="3300" dirty="0" smtClean="0">
                <a:latin typeface="18thCentury" pitchFamily="2" charset="0"/>
              </a:rPr>
              <a:t>how should we teach</a:t>
            </a:r>
            <a:r>
              <a:rPr lang="bs-Latn-BA" sz="3300" dirty="0" smtClean="0">
                <a:latin typeface="18thCentury" pitchFamily="2" charset="0"/>
              </a:rPr>
              <a:t> </a:t>
            </a:r>
          </a:p>
          <a:p>
            <a:pPr>
              <a:buNone/>
            </a:pPr>
            <a:r>
              <a:rPr lang="en-US" sz="3300" dirty="0" smtClean="0">
                <a:latin typeface="18thCentury" pitchFamily="2" charset="0"/>
              </a:rPr>
              <a:t>this to people without much knowledge in mathematics?</a:t>
            </a:r>
            <a:r>
              <a:rPr lang="bs-Latn-BA" sz="3300" dirty="0" smtClean="0"/>
              <a:t>”</a:t>
            </a:r>
          </a:p>
          <a:p>
            <a:r>
              <a:rPr lang="bs-Latn-BA" b="1" i="1" dirty="0" smtClean="0">
                <a:latin typeface="Times New Roman" pitchFamily="18" charset="0"/>
                <a:cs typeface="Times New Roman" pitchFamily="18" charset="0"/>
              </a:rPr>
              <a:t>Upotreba analogija:</a:t>
            </a:r>
          </a:p>
          <a:p>
            <a:pPr lvl="1"/>
            <a:r>
              <a:rPr lang="bs-Latn-BA" dirty="0" smtClean="0">
                <a:latin typeface="Times New Roman" pitchFamily="18" charset="0"/>
                <a:cs typeface="Times New Roman" pitchFamily="18" charset="0"/>
              </a:rPr>
              <a:t>Sloboda u izboru vremenske zone = </a:t>
            </a:r>
            <a:endParaRPr lang="en-US" dirty="0" smtClean="0">
              <a:latin typeface="Times New Roman" pitchFamily="18" charset="0"/>
              <a:cs typeface="Times New Roman" pitchFamily="18" charset="0"/>
            </a:endParaRPr>
          </a:p>
          <a:p>
            <a:pPr lvl="1">
              <a:buNone/>
            </a:pPr>
            <a:r>
              <a:rPr lang="en-US" dirty="0" smtClean="0">
                <a:latin typeface="Times New Roman" pitchFamily="18" charset="0"/>
                <a:cs typeface="Times New Roman" pitchFamily="18" charset="0"/>
              </a:rPr>
              <a:t>	</a:t>
            </a:r>
            <a:r>
              <a:rPr lang="bs-Latn-BA" dirty="0" smtClean="0">
                <a:latin typeface="Times New Roman" pitchFamily="18" charset="0"/>
                <a:cs typeface="Times New Roman" pitchFamily="18" charset="0"/>
              </a:rPr>
              <a:t>sloboda u izboru faznog ugla</a:t>
            </a:r>
          </a:p>
          <a:p>
            <a:pPr lvl="1"/>
            <a:r>
              <a:rPr lang="bs-Latn-BA" dirty="0" smtClean="0">
                <a:latin typeface="Times New Roman" pitchFamily="18" charset="0"/>
                <a:cs typeface="Times New Roman" pitchFamily="18" charset="0"/>
              </a:rPr>
              <a:t>Fundamentalni objekti u prirodi nisu</a:t>
            </a:r>
          </a:p>
          <a:p>
            <a:pPr lvl="1">
              <a:buNone/>
            </a:pPr>
            <a:r>
              <a:rPr lang="bs-Latn-BA" dirty="0" smtClean="0">
                <a:latin typeface="Times New Roman" pitchFamily="18" charset="0"/>
                <a:cs typeface="Times New Roman" pitchFamily="18" charset="0"/>
              </a:rPr>
              <a:t> čestice već polja, a čestice su </a:t>
            </a:r>
          </a:p>
          <a:p>
            <a:pPr lvl="1">
              <a:buNone/>
            </a:pPr>
            <a:r>
              <a:rPr lang="bs-Latn-BA" dirty="0" smtClean="0">
                <a:latin typeface="Times New Roman" pitchFamily="18" charset="0"/>
                <a:cs typeface="Times New Roman" pitchFamily="18" charset="0"/>
              </a:rPr>
              <a:t>kvantizirane oscilacije polja</a:t>
            </a:r>
          </a:p>
          <a:p>
            <a:pPr lvl="1">
              <a:buNone/>
            </a:pPr>
            <a:endParaRPr lang="bs-Latn-BA" dirty="0" smtClean="0">
              <a:latin typeface="Times New Roman" pitchFamily="18" charset="0"/>
              <a:cs typeface="Times New Roman" pitchFamily="18" charset="0"/>
            </a:endParaRPr>
          </a:p>
          <a:p>
            <a:pPr>
              <a:buNone/>
            </a:pPr>
            <a:r>
              <a:rPr lang="bs-Latn-BA" dirty="0" smtClean="0">
                <a:latin typeface="Times New Roman" pitchFamily="18" charset="0"/>
                <a:cs typeface="Times New Roman" pitchFamily="18" charset="0"/>
              </a:rPr>
              <a:t>*</a:t>
            </a:r>
            <a:r>
              <a:rPr lang="bs-Latn-BA" sz="1600" dirty="0" smtClean="0">
                <a:latin typeface="Times New Roman" pitchFamily="18" charset="0"/>
                <a:cs typeface="Times New Roman" pitchFamily="18" charset="0"/>
              </a:rPr>
              <a:t> </a:t>
            </a:r>
            <a:r>
              <a:rPr lang="bs-Latn-BA" sz="1600" dirty="0" smtClean="0">
                <a:latin typeface="Times New Roman" pitchFamily="18" charset="0"/>
                <a:cs typeface="Times New Roman" pitchFamily="18" charset="0"/>
                <a:hlinkClick r:id="rId3"/>
              </a:rPr>
              <a:t>https://arxiv.org/pdf/1709.02697.pdf</a:t>
            </a:r>
            <a:endParaRPr lang="bs-Latn-BA" dirty="0" smtClean="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C51BB5A3-1BA8-440A-B833-928B9292A1A7}" type="slidenum">
              <a:rPr lang="en-US" smtClean="0"/>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elated image"/>
          <p:cNvPicPr>
            <a:picLocks noChangeAspect="1" noChangeArrowheads="1"/>
          </p:cNvPicPr>
          <p:nvPr/>
        </p:nvPicPr>
        <p:blipFill>
          <a:blip r:embed="rId2" cstate="print">
            <a:lum bright="30000"/>
          </a:blip>
          <a:srcRect/>
          <a:stretch>
            <a:fillRect/>
          </a:stretch>
        </p:blipFill>
        <p:spPr bwMode="auto">
          <a:xfrm>
            <a:off x="6172200" y="1219200"/>
            <a:ext cx="2924553" cy="3895726"/>
          </a:xfrm>
          <a:prstGeom prst="rect">
            <a:avLst/>
          </a:prstGeom>
          <a:noFill/>
        </p:spPr>
      </p:pic>
      <p:sp>
        <p:nvSpPr>
          <p:cNvPr id="2" name="Title 1"/>
          <p:cNvSpPr>
            <a:spLocks noGrp="1"/>
          </p:cNvSpPr>
          <p:nvPr>
            <p:ph type="title"/>
          </p:nvPr>
        </p:nvSpPr>
        <p:spPr>
          <a:xfrm>
            <a:off x="457200" y="274638"/>
            <a:ext cx="4267200" cy="1143000"/>
          </a:xfrm>
        </p:spPr>
        <p:txBody>
          <a:bodyPr>
            <a:normAutofit fontScale="90000"/>
          </a:bodyPr>
          <a:lstStyle/>
          <a:p>
            <a:r>
              <a:rPr lang="en-US" b="1" i="1" u="sng" dirty="0" err="1" smtClean="0"/>
              <a:t>Sjeverna</a:t>
            </a:r>
            <a:r>
              <a:rPr lang="en-US" b="1" i="1" u="sng" dirty="0" smtClean="0"/>
              <a:t> </a:t>
            </a:r>
            <a:r>
              <a:rPr lang="en-US" b="1" i="1" u="sng" dirty="0" err="1" smtClean="0"/>
              <a:t>Amerika</a:t>
            </a:r>
            <a:r>
              <a:rPr lang="bs-Latn-BA" b="1" i="1" u="sng" dirty="0" smtClean="0"/>
              <a:t>*</a:t>
            </a:r>
            <a:endParaRPr lang="en-US" b="1" i="1" u="sng" dirty="0"/>
          </a:p>
        </p:txBody>
      </p:sp>
      <p:sp>
        <p:nvSpPr>
          <p:cNvPr id="3" name="Content Placeholder 2"/>
          <p:cNvSpPr>
            <a:spLocks noGrp="1"/>
          </p:cNvSpPr>
          <p:nvPr>
            <p:ph idx="1"/>
          </p:nvPr>
        </p:nvSpPr>
        <p:spPr>
          <a:xfrm>
            <a:off x="152400" y="1600200"/>
            <a:ext cx="8763000" cy="5105400"/>
          </a:xfrm>
        </p:spPr>
        <p:txBody>
          <a:bodyPr>
            <a:normAutofit/>
          </a:bodyPr>
          <a:lstStyle/>
          <a:p>
            <a:r>
              <a:rPr lang="en-US" dirty="0" smtClean="0"/>
              <a:t>Atom: </a:t>
            </a:r>
            <a:r>
              <a:rPr lang="bs-Latn-BA" dirty="0" smtClean="0"/>
              <a:t>proton, neutron, elektron.</a:t>
            </a:r>
          </a:p>
          <a:p>
            <a:r>
              <a:rPr lang="bs-Latn-BA" b="1" dirty="0" smtClean="0">
                <a:solidFill>
                  <a:srgbClr val="7030A0"/>
                </a:solidFill>
              </a:rPr>
              <a:t>International Masterclass </a:t>
            </a:r>
          </a:p>
          <a:p>
            <a:pPr>
              <a:buNone/>
            </a:pPr>
            <a:r>
              <a:rPr lang="bs-Latn-BA" dirty="0" smtClean="0"/>
              <a:t>(International Particle Physics Outreach Group)</a:t>
            </a:r>
          </a:p>
          <a:p>
            <a:r>
              <a:rPr lang="bs-Latn-BA" dirty="0" smtClean="0"/>
              <a:t>Apps: mobilne aplikacije</a:t>
            </a:r>
          </a:p>
          <a:p>
            <a:pPr lvl="1"/>
            <a:r>
              <a:rPr lang="bs-Latn-BA" dirty="0" smtClean="0"/>
              <a:t>Npr. </a:t>
            </a:r>
            <a:r>
              <a:rPr lang="bs-Latn-BA" b="1" i="1" dirty="0" smtClean="0">
                <a:solidFill>
                  <a:srgbClr val="7030A0"/>
                </a:solidFill>
              </a:rPr>
              <a:t>Particle Adventure</a:t>
            </a:r>
          </a:p>
          <a:p>
            <a:r>
              <a:rPr lang="en-US" dirty="0" smtClean="0">
                <a:hlinkClick r:id="rId3"/>
              </a:rPr>
              <a:t>http://particleadventure.org/index.html</a:t>
            </a:r>
            <a:endParaRPr lang="bs-Latn-BA" dirty="0" smtClean="0"/>
          </a:p>
          <a:p>
            <a:endParaRPr lang="bs-Latn-BA" dirty="0" smtClean="0"/>
          </a:p>
          <a:p>
            <a:pPr>
              <a:buNone/>
            </a:pPr>
            <a:r>
              <a:rPr lang="bs-Latn-BA" dirty="0" smtClean="0"/>
              <a:t>*</a:t>
            </a:r>
            <a:r>
              <a:rPr lang="bs-Latn-BA" sz="2200" dirty="0" smtClean="0">
                <a:hlinkClick r:id="rId4"/>
              </a:rPr>
              <a:t>https://www.realclearscience.com/blog/2016/07/the_case_for_teaching_particle_physics_in_high_school.html</a:t>
            </a:r>
            <a:endParaRPr lang="bs-Latn-BA" dirty="0" smtClean="0"/>
          </a:p>
          <a:p>
            <a:endParaRPr lang="en-US" dirty="0"/>
          </a:p>
        </p:txBody>
      </p:sp>
      <p:sp>
        <p:nvSpPr>
          <p:cNvPr id="5" name="Slide Number Placeholder 4"/>
          <p:cNvSpPr>
            <a:spLocks noGrp="1"/>
          </p:cNvSpPr>
          <p:nvPr>
            <p:ph type="sldNum" sz="quarter" idx="12"/>
          </p:nvPr>
        </p:nvSpPr>
        <p:spPr/>
        <p:txBody>
          <a:bodyPr/>
          <a:lstStyle/>
          <a:p>
            <a:fld id="{C51BB5A3-1BA8-440A-B833-928B9292A1A7}" type="slidenum">
              <a:rPr lang="en-US" smtClean="0"/>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3429000" cy="6324600"/>
          </a:xfrm>
        </p:spPr>
        <p:txBody>
          <a:bodyPr>
            <a:normAutofit fontScale="32500" lnSpcReduction="20000"/>
          </a:bodyPr>
          <a:lstStyle/>
          <a:p>
            <a:r>
              <a:rPr lang="bs-Latn-BA" sz="9800" b="1" i="1" u="sng" dirty="0" smtClean="0"/>
              <a:t>Velika Britanija</a:t>
            </a:r>
          </a:p>
          <a:p>
            <a:r>
              <a:rPr lang="bs-Latn-BA" sz="8600" dirty="0" smtClean="0"/>
              <a:t>Učeničke posjete univerzitetima i katedrama za fiziku elementarnih čestica</a:t>
            </a:r>
          </a:p>
          <a:p>
            <a:pPr>
              <a:buNone/>
            </a:pPr>
            <a:r>
              <a:rPr lang="bs-Latn-BA" sz="8600" dirty="0" smtClean="0">
                <a:hlinkClick r:id="rId2"/>
              </a:rPr>
              <a:t>http://innotts.co.uk/</a:t>
            </a:r>
          </a:p>
          <a:p>
            <a:pPr>
              <a:buNone/>
            </a:pPr>
            <a:r>
              <a:rPr lang="bs-Latn-BA" sz="8600" dirty="0" smtClean="0">
                <a:hlinkClick r:id="rId2"/>
              </a:rPr>
              <a:t>morrison/masterclass.</a:t>
            </a:r>
          </a:p>
          <a:p>
            <a:pPr>
              <a:buNone/>
            </a:pPr>
            <a:r>
              <a:rPr lang="bs-Latn-BA" sz="8600" dirty="0" smtClean="0">
                <a:hlinkClick r:id="rId2"/>
              </a:rPr>
              <a:t>htm</a:t>
            </a:r>
            <a:endParaRPr lang="bs-Latn-BA" sz="8600" dirty="0" smtClean="0"/>
          </a:p>
          <a:p>
            <a:r>
              <a:rPr lang="bs-Latn-BA" sz="9800" b="1" i="1" u="sng" dirty="0" smtClean="0"/>
              <a:t>Njemačka</a:t>
            </a:r>
          </a:p>
          <a:p>
            <a:r>
              <a:rPr lang="bs-Latn-BA" sz="8600" dirty="0" smtClean="0"/>
              <a:t>Ista ideja, kopije britanskih materijala</a:t>
            </a:r>
          </a:p>
          <a:p>
            <a:r>
              <a:rPr lang="bs-Latn-BA" sz="8600" dirty="0" smtClean="0"/>
              <a:t>Schnuppertage</a:t>
            </a:r>
          </a:p>
        </p:txBody>
      </p:sp>
      <p:pic>
        <p:nvPicPr>
          <p:cNvPr id="52226" name="Picture 2"/>
          <p:cNvPicPr>
            <a:picLocks noChangeAspect="1" noChangeArrowheads="1"/>
          </p:cNvPicPr>
          <p:nvPr/>
        </p:nvPicPr>
        <p:blipFill>
          <a:blip r:embed="rId3" cstate="print"/>
          <a:srcRect/>
          <a:stretch>
            <a:fillRect/>
          </a:stretch>
        </p:blipFill>
        <p:spPr bwMode="auto">
          <a:xfrm>
            <a:off x="3813048" y="1905000"/>
            <a:ext cx="5138981" cy="4610100"/>
          </a:xfrm>
          <a:prstGeom prst="rect">
            <a:avLst/>
          </a:prstGeom>
          <a:noFill/>
          <a:ln w="9525">
            <a:noFill/>
            <a:miter lim="800000"/>
            <a:headEnd/>
            <a:tailEnd/>
          </a:ln>
          <a:scene3d>
            <a:camera prst="orthographicFront">
              <a:rot lat="0" lon="0" rev="30000"/>
            </a:camera>
            <a:lightRig rig="threePt" dir="t"/>
          </a:scene3d>
        </p:spPr>
      </p:pic>
      <p:sp>
        <p:nvSpPr>
          <p:cNvPr id="4" name="Slide Number Placeholder 3"/>
          <p:cNvSpPr>
            <a:spLocks noGrp="1"/>
          </p:cNvSpPr>
          <p:nvPr>
            <p:ph type="sldNum" sz="quarter" idx="12"/>
          </p:nvPr>
        </p:nvSpPr>
        <p:spPr/>
        <p:txBody>
          <a:bodyPr/>
          <a:lstStyle/>
          <a:p>
            <a:fld id="{C51BB5A3-1BA8-440A-B833-928B9292A1A7}" type="slidenum">
              <a:rPr lang="en-US" smtClean="0"/>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b="1" dirty="0" smtClean="0">
                <a:solidFill>
                  <a:srgbClr val="FF0000"/>
                </a:solidFill>
              </a:rPr>
              <a:t>Sadržaj prezentacije</a:t>
            </a:r>
            <a:endParaRPr lang="en-US" b="1" dirty="0">
              <a:solidFill>
                <a:srgbClr val="FF0000"/>
              </a:solidFill>
            </a:endParaRPr>
          </a:p>
        </p:txBody>
      </p:sp>
      <p:sp>
        <p:nvSpPr>
          <p:cNvPr id="3" name="Content Placeholder 2"/>
          <p:cNvSpPr>
            <a:spLocks noGrp="1"/>
          </p:cNvSpPr>
          <p:nvPr>
            <p:ph idx="1"/>
          </p:nvPr>
        </p:nvSpPr>
        <p:spPr>
          <a:xfrm>
            <a:off x="457200" y="1600200"/>
            <a:ext cx="3886200" cy="4525963"/>
          </a:xfrm>
        </p:spPr>
        <p:txBody>
          <a:bodyPr/>
          <a:lstStyle/>
          <a:p>
            <a:pPr>
              <a:buFont typeface="Wingdings" pitchFamily="2" charset="2"/>
              <a:buChar char="Ø"/>
            </a:pPr>
            <a:r>
              <a:rPr lang="bs-Latn-BA" dirty="0" smtClean="0"/>
              <a:t>Situacija na terenu</a:t>
            </a:r>
          </a:p>
          <a:p>
            <a:pPr>
              <a:buFont typeface="Wingdings" pitchFamily="2" charset="2"/>
              <a:buChar char="Ø"/>
            </a:pPr>
            <a:r>
              <a:rPr lang="bs-Latn-BA" dirty="0" smtClean="0"/>
              <a:t>NPP</a:t>
            </a:r>
          </a:p>
          <a:p>
            <a:pPr>
              <a:buFont typeface="Wingdings" pitchFamily="2" charset="2"/>
              <a:buChar char="Ø"/>
            </a:pPr>
            <a:r>
              <a:rPr lang="bs-Latn-BA" dirty="0" smtClean="0"/>
              <a:t>Problemi u nastavi</a:t>
            </a:r>
          </a:p>
          <a:p>
            <a:pPr>
              <a:buFont typeface="Wingdings" pitchFamily="2" charset="2"/>
              <a:buChar char="Ø"/>
            </a:pPr>
            <a:r>
              <a:rPr lang="bs-Latn-BA" dirty="0" smtClean="0"/>
              <a:t>Idejna rješenja za bolji pristup u nastavi fizike elementarnih čestica</a:t>
            </a:r>
            <a:endParaRPr lang="en-US" dirty="0"/>
          </a:p>
        </p:txBody>
      </p:sp>
      <p:pic>
        <p:nvPicPr>
          <p:cNvPr id="32770" name="Picture 2" descr="Image result for solution"/>
          <p:cNvPicPr>
            <a:picLocks noChangeAspect="1" noChangeArrowheads="1"/>
          </p:cNvPicPr>
          <p:nvPr/>
        </p:nvPicPr>
        <p:blipFill>
          <a:blip r:embed="rId2" cstate="print"/>
          <a:srcRect/>
          <a:stretch>
            <a:fillRect/>
          </a:stretch>
        </p:blipFill>
        <p:spPr bwMode="auto">
          <a:xfrm>
            <a:off x="4076700" y="2895600"/>
            <a:ext cx="4914900" cy="3276601"/>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fld id="{C51BB5A3-1BA8-440A-B833-928B9292A1A7}"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a:prstGeom prst="round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a:normAutofit/>
          </a:bodyPr>
          <a:lstStyle/>
          <a:p>
            <a:r>
              <a:rPr lang="bs-Latn-BA" dirty="0" smtClean="0">
                <a:solidFill>
                  <a:srgbClr val="FF0000"/>
                </a:solidFill>
              </a:rPr>
              <a:t>Besplatne knjige za nastavu </a:t>
            </a:r>
            <a:br>
              <a:rPr lang="bs-Latn-BA" dirty="0" smtClean="0">
                <a:solidFill>
                  <a:srgbClr val="FF0000"/>
                </a:solidFill>
              </a:rPr>
            </a:br>
            <a:r>
              <a:rPr lang="bs-Latn-BA" dirty="0" smtClean="0">
                <a:solidFill>
                  <a:srgbClr val="FF0000"/>
                </a:solidFill>
              </a:rPr>
              <a:t>Fizike elementarnih čestica</a:t>
            </a:r>
            <a:endParaRPr lang="en-US" dirty="0">
              <a:solidFill>
                <a:srgbClr val="FF0000"/>
              </a:solidFill>
            </a:endParaRPr>
          </a:p>
        </p:txBody>
      </p:sp>
      <p:sp>
        <p:nvSpPr>
          <p:cNvPr id="3" name="Content Placeholder 2"/>
          <p:cNvSpPr>
            <a:spLocks noGrp="1"/>
          </p:cNvSpPr>
          <p:nvPr>
            <p:ph idx="1"/>
          </p:nvPr>
        </p:nvSpPr>
        <p:spPr>
          <a:xfrm>
            <a:off x="457200" y="1981200"/>
            <a:ext cx="8229600" cy="4144963"/>
          </a:xfrm>
        </p:spPr>
        <p:txBody>
          <a:bodyPr/>
          <a:lstStyle/>
          <a:p>
            <a:r>
              <a:rPr lang="en-US" dirty="0" smtClean="0">
                <a:hlinkClick r:id="rId2"/>
              </a:rPr>
              <a:t>http://www.teilchenwelt.de/material/materialien-fuer-lehrkraefte/unterrichtsmaterial-teilchenphysik/</a:t>
            </a:r>
            <a:endParaRPr lang="bs-Latn-BA" dirty="0" smtClean="0"/>
          </a:p>
          <a:p>
            <a:endParaRPr lang="en-US" dirty="0"/>
          </a:p>
        </p:txBody>
      </p:sp>
      <p:pic>
        <p:nvPicPr>
          <p:cNvPr id="53250" name="Picture 2"/>
          <p:cNvPicPr>
            <a:picLocks noChangeAspect="1" noChangeArrowheads="1"/>
          </p:cNvPicPr>
          <p:nvPr/>
        </p:nvPicPr>
        <p:blipFill>
          <a:blip r:embed="rId3" cstate="print"/>
          <a:srcRect/>
          <a:stretch>
            <a:fillRect/>
          </a:stretch>
        </p:blipFill>
        <p:spPr bwMode="auto">
          <a:xfrm>
            <a:off x="4191000" y="3200400"/>
            <a:ext cx="4673727" cy="3314700"/>
          </a:xfrm>
          <a:prstGeom prst="rect">
            <a:avLst/>
          </a:prstGeom>
          <a:noFill/>
          <a:ln w="9525">
            <a:noFill/>
            <a:miter lim="800000"/>
            <a:headEnd/>
            <a:tailEnd/>
          </a:ln>
        </p:spPr>
      </p:pic>
      <p:pic>
        <p:nvPicPr>
          <p:cNvPr id="53251" name="Picture 3"/>
          <p:cNvPicPr>
            <a:picLocks noChangeAspect="1" noChangeArrowheads="1"/>
          </p:cNvPicPr>
          <p:nvPr/>
        </p:nvPicPr>
        <p:blipFill>
          <a:blip r:embed="rId4" cstate="print"/>
          <a:srcRect/>
          <a:stretch>
            <a:fillRect/>
          </a:stretch>
        </p:blipFill>
        <p:spPr bwMode="auto">
          <a:xfrm>
            <a:off x="152400" y="3581400"/>
            <a:ext cx="3590925" cy="3057525"/>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C51BB5A3-1BA8-440A-B833-928B9292A1A7}"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lstStyle/>
          <a:p>
            <a:r>
              <a:rPr lang="bs-Latn-BA" b="1" dirty="0" smtClean="0">
                <a:solidFill>
                  <a:srgbClr val="00B050"/>
                </a:solidFill>
              </a:rPr>
              <a:t>Ideje...</a:t>
            </a:r>
            <a:endParaRPr lang="en-US" b="1" dirty="0">
              <a:solidFill>
                <a:srgbClr val="00B050"/>
              </a:solidFill>
            </a:endParaRPr>
          </a:p>
        </p:txBody>
      </p:sp>
      <p:sp>
        <p:nvSpPr>
          <p:cNvPr id="3" name="Content Placeholder 2"/>
          <p:cNvSpPr>
            <a:spLocks noGrp="1"/>
          </p:cNvSpPr>
          <p:nvPr>
            <p:ph idx="1"/>
          </p:nvPr>
        </p:nvSpPr>
        <p:spPr>
          <a:xfrm>
            <a:off x="457200" y="1447800"/>
            <a:ext cx="8229600" cy="5105400"/>
          </a:xfrm>
        </p:spPr>
        <p:txBody>
          <a:bodyPr>
            <a:normAutofit/>
          </a:bodyPr>
          <a:lstStyle/>
          <a:p>
            <a:r>
              <a:rPr lang="bs-Latn-BA" b="1" i="1" dirty="0" smtClean="0"/>
              <a:t>Mind maps – mape uma</a:t>
            </a:r>
          </a:p>
        </p:txBody>
      </p:sp>
      <p:pic>
        <p:nvPicPr>
          <p:cNvPr id="4098" name="Picture 2" descr="Image result for mind maps physics"/>
          <p:cNvPicPr>
            <a:picLocks noChangeAspect="1" noChangeArrowheads="1"/>
          </p:cNvPicPr>
          <p:nvPr/>
        </p:nvPicPr>
        <p:blipFill>
          <a:blip r:embed="rId2" cstate="print"/>
          <a:srcRect/>
          <a:stretch>
            <a:fillRect/>
          </a:stretch>
        </p:blipFill>
        <p:spPr bwMode="auto">
          <a:xfrm>
            <a:off x="457200" y="2514600"/>
            <a:ext cx="8088032" cy="3371850"/>
          </a:xfrm>
          <a:prstGeom prst="rect">
            <a:avLst/>
          </a:prstGeom>
          <a:noFill/>
        </p:spPr>
      </p:pic>
      <p:sp>
        <p:nvSpPr>
          <p:cNvPr id="5" name="Slide Number Placeholder 4"/>
          <p:cNvSpPr>
            <a:spLocks noGrp="1"/>
          </p:cNvSpPr>
          <p:nvPr>
            <p:ph type="sldNum" sz="quarter" idx="12"/>
          </p:nvPr>
        </p:nvSpPr>
        <p:spPr/>
        <p:txBody>
          <a:bodyPr/>
          <a:lstStyle/>
          <a:p>
            <a:fld id="{C51BB5A3-1BA8-440A-B833-928B9292A1A7}"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4419600" cy="2590800"/>
          </a:xfrm>
        </p:spPr>
        <p:txBody>
          <a:bodyPr>
            <a:normAutofit lnSpcReduction="10000"/>
          </a:bodyPr>
          <a:lstStyle/>
          <a:p>
            <a:r>
              <a:rPr lang="bs-Latn-BA" b="1" i="1" dirty="0" smtClean="0"/>
              <a:t>Učenički angažman:</a:t>
            </a:r>
          </a:p>
          <a:p>
            <a:pPr lvl="1"/>
            <a:r>
              <a:rPr lang="bs-Latn-BA" dirty="0" smtClean="0"/>
              <a:t>Video uradak</a:t>
            </a:r>
          </a:p>
          <a:p>
            <a:pPr lvl="1"/>
            <a:r>
              <a:rPr lang="bs-Latn-BA" dirty="0" smtClean="0"/>
              <a:t>Poster</a:t>
            </a:r>
          </a:p>
          <a:p>
            <a:pPr lvl="1"/>
            <a:r>
              <a:rPr lang="bs-Latn-BA" dirty="0" smtClean="0"/>
              <a:t>Kviz</a:t>
            </a:r>
          </a:p>
          <a:p>
            <a:pPr lvl="1"/>
            <a:r>
              <a:rPr lang="bs-Latn-BA" dirty="0" smtClean="0"/>
              <a:t>Strip</a:t>
            </a:r>
          </a:p>
        </p:txBody>
      </p:sp>
      <p:pic>
        <p:nvPicPr>
          <p:cNvPr id="48130" name="Picture 2" descr="Image result for bohr einstein debate"/>
          <p:cNvPicPr>
            <a:picLocks noChangeAspect="1" noChangeArrowheads="1"/>
          </p:cNvPicPr>
          <p:nvPr/>
        </p:nvPicPr>
        <p:blipFill>
          <a:blip r:embed="rId2" cstate="print"/>
          <a:srcRect/>
          <a:stretch>
            <a:fillRect/>
          </a:stretch>
        </p:blipFill>
        <p:spPr bwMode="auto">
          <a:xfrm>
            <a:off x="2133600" y="2286000"/>
            <a:ext cx="6714233" cy="4114800"/>
          </a:xfrm>
          <a:prstGeom prst="rect">
            <a:avLst/>
          </a:prstGeom>
          <a:ln>
            <a:noFill/>
          </a:ln>
          <a:effectLst>
            <a:softEdge rad="112500"/>
          </a:effectLst>
        </p:spPr>
      </p:pic>
      <p:sp>
        <p:nvSpPr>
          <p:cNvPr id="5" name="Content Placeholder 2"/>
          <p:cNvSpPr txBox="1">
            <a:spLocks/>
          </p:cNvSpPr>
          <p:nvPr/>
        </p:nvSpPr>
        <p:spPr>
          <a:xfrm>
            <a:off x="3962400" y="304800"/>
            <a:ext cx="4953000" cy="2286000"/>
          </a:xfrm>
          <a:prstGeom prst="rect">
            <a:avLst/>
          </a:prstGeom>
        </p:spPr>
        <p:txBody>
          <a:bodyPr vert="horz" lIns="91440" tIns="45720" rIns="91440" bIns="45720" rtlCol="0">
            <a:normAutofit/>
          </a:bodyPr>
          <a:lstStyle/>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bs-Latn-BA" sz="2800" b="0" i="0" u="none" strike="noStrike" kern="1200" cap="none" spc="0" normalizeH="0" baseline="0" noProof="0" dirty="0" smtClean="0">
                <a:ln>
                  <a:noFill/>
                </a:ln>
                <a:solidFill>
                  <a:schemeClr val="tx1"/>
                </a:solidFill>
                <a:effectLst/>
                <a:uLnTx/>
                <a:uFillTx/>
                <a:latin typeface="+mn-lt"/>
                <a:ea typeface="+mn-ea"/>
                <a:cs typeface="+mn-cs"/>
              </a:rPr>
              <a:t>Dijalog / debata : Bohr-Einsteinove debate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bs-Latn-BA" sz="2800" b="0" i="0" u="none" strike="noStrike" kern="1200" cap="none" spc="0" normalizeH="0" baseline="0" noProof="0" dirty="0" smtClean="0">
                <a:ln>
                  <a:noFill/>
                </a:ln>
                <a:solidFill>
                  <a:schemeClr val="tx1"/>
                </a:solidFill>
                <a:effectLst/>
                <a:uLnTx/>
                <a:uFillTx/>
                <a:latin typeface="+mn-lt"/>
                <a:ea typeface="+mn-ea"/>
                <a:cs typeface="+mn-cs"/>
              </a:rPr>
              <a:t>(probabilizam/determinizam)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fld id="{C51BB5A3-1BA8-440A-B833-928B9292A1A7}" type="slidenum">
              <a:rPr lang="en-US" smtClean="0"/>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657600" cy="4525963"/>
          </a:xfrm>
        </p:spPr>
        <p:txBody>
          <a:bodyPr/>
          <a:lstStyle/>
          <a:p>
            <a:r>
              <a:rPr lang="bs-Latn-BA" b="1" i="1" dirty="0" smtClean="0"/>
              <a:t>3D prikaz elementarnih čestica</a:t>
            </a:r>
            <a:endParaRPr lang="en-US" b="1" i="1" dirty="0"/>
          </a:p>
        </p:txBody>
      </p:sp>
      <p:pic>
        <p:nvPicPr>
          <p:cNvPr id="4" name="Picture 2" descr="Related image"/>
          <p:cNvPicPr>
            <a:picLocks noChangeAspect="1" noChangeArrowheads="1"/>
          </p:cNvPicPr>
          <p:nvPr/>
        </p:nvPicPr>
        <p:blipFill>
          <a:blip r:embed="rId2" cstate="print"/>
          <a:srcRect/>
          <a:stretch>
            <a:fillRect/>
          </a:stretch>
        </p:blipFill>
        <p:spPr bwMode="auto">
          <a:xfrm>
            <a:off x="3581400" y="609600"/>
            <a:ext cx="5247386" cy="5562600"/>
          </a:xfrm>
          <a:prstGeom prst="rect">
            <a:avLst/>
          </a:prstGeom>
          <a:noFill/>
        </p:spPr>
      </p:pic>
      <p:sp>
        <p:nvSpPr>
          <p:cNvPr id="5" name="Slide Number Placeholder 4"/>
          <p:cNvSpPr>
            <a:spLocks noGrp="1"/>
          </p:cNvSpPr>
          <p:nvPr>
            <p:ph type="sldNum" sz="quarter" idx="12"/>
          </p:nvPr>
        </p:nvSpPr>
        <p:spPr/>
        <p:txBody>
          <a:bodyPr/>
          <a:lstStyle/>
          <a:p>
            <a:fld id="{C51BB5A3-1BA8-440A-B833-928B9292A1A7}"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cstate="print"/>
          <a:srcRect/>
          <a:stretch>
            <a:fillRect/>
          </a:stretch>
        </p:blipFill>
        <p:spPr bwMode="auto">
          <a:xfrm>
            <a:off x="3886200" y="3352800"/>
            <a:ext cx="5048250" cy="3362326"/>
          </a:xfrm>
          <a:prstGeom prst="rect">
            <a:avLst/>
          </a:prstGeom>
          <a:ln>
            <a:noFill/>
          </a:ln>
          <a:effectLst>
            <a:softEdge rad="112500"/>
          </a:effectLst>
        </p:spPr>
      </p:pic>
      <p:sp>
        <p:nvSpPr>
          <p:cNvPr id="2" name="Title 1"/>
          <p:cNvSpPr>
            <a:spLocks noGrp="1"/>
          </p:cNvSpPr>
          <p:nvPr>
            <p:ph type="title"/>
          </p:nvPr>
        </p:nvSpPr>
        <p:spPr>
          <a:xfrm>
            <a:off x="228600" y="0"/>
            <a:ext cx="3733800" cy="868362"/>
          </a:xfrm>
        </p:spPr>
        <p:txBody>
          <a:bodyPr/>
          <a:lstStyle/>
          <a:p>
            <a:r>
              <a:rPr lang="bs-Latn-BA" b="1" dirty="0" smtClean="0">
                <a:solidFill>
                  <a:srgbClr val="00B050"/>
                </a:solidFill>
              </a:rPr>
              <a:t>Projekat?</a:t>
            </a:r>
            <a:endParaRPr lang="en-US" b="1" dirty="0">
              <a:solidFill>
                <a:srgbClr val="00B050"/>
              </a:solidFill>
            </a:endParaRPr>
          </a:p>
        </p:txBody>
      </p:sp>
      <p:sp>
        <p:nvSpPr>
          <p:cNvPr id="3" name="Content Placeholder 2"/>
          <p:cNvSpPr>
            <a:spLocks noGrp="1"/>
          </p:cNvSpPr>
          <p:nvPr>
            <p:ph idx="1"/>
          </p:nvPr>
        </p:nvSpPr>
        <p:spPr>
          <a:xfrm>
            <a:off x="228600" y="914400"/>
            <a:ext cx="8001000" cy="4525963"/>
          </a:xfrm>
        </p:spPr>
        <p:txBody>
          <a:bodyPr/>
          <a:lstStyle/>
          <a:p>
            <a:r>
              <a:rPr lang="bs-Latn-BA" dirty="0" smtClean="0"/>
              <a:t>Stručna/studijska posjeta nastavnog osoblja</a:t>
            </a:r>
          </a:p>
          <a:p>
            <a:r>
              <a:rPr lang="bs-Latn-BA" dirty="0" smtClean="0"/>
              <a:t>Održavanje predavanja/radionica</a:t>
            </a:r>
          </a:p>
          <a:p>
            <a:pPr lvl="1"/>
            <a:r>
              <a:rPr lang="bs-Latn-BA" dirty="0" smtClean="0"/>
              <a:t>Profesori / učenici (osnovna i srednja škola)</a:t>
            </a:r>
          </a:p>
          <a:p>
            <a:r>
              <a:rPr lang="bs-Latn-BA" dirty="0" smtClean="0"/>
              <a:t>Popularizacija fizike/nauke</a:t>
            </a:r>
          </a:p>
          <a:p>
            <a:r>
              <a:rPr lang="bs-Latn-BA" dirty="0" smtClean="0"/>
              <a:t>Aktivnosti na Aktivu nastavnika fizike KS-a</a:t>
            </a:r>
          </a:p>
          <a:p>
            <a:pPr>
              <a:buNone/>
            </a:pPr>
            <a:endParaRPr lang="bs-Latn-BA" dirty="0" smtClean="0"/>
          </a:p>
        </p:txBody>
      </p:sp>
      <p:sp>
        <p:nvSpPr>
          <p:cNvPr id="5" name="Slide Number Placeholder 4"/>
          <p:cNvSpPr>
            <a:spLocks noGrp="1"/>
          </p:cNvSpPr>
          <p:nvPr>
            <p:ph type="sldNum" sz="quarter" idx="12"/>
          </p:nvPr>
        </p:nvSpPr>
        <p:spPr/>
        <p:txBody>
          <a:bodyPr/>
          <a:lstStyle/>
          <a:p>
            <a:fld id="{C51BB5A3-1BA8-440A-B833-928B9292A1A7}" type="slidenum">
              <a:rPr lang="en-US" smtClean="0"/>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2" cstate="print"/>
          <a:srcRect/>
          <a:stretch>
            <a:fillRect/>
          </a:stretch>
        </p:blipFill>
        <p:spPr bwMode="auto">
          <a:xfrm>
            <a:off x="2895600" y="3276600"/>
            <a:ext cx="3810000" cy="3362326"/>
          </a:xfrm>
          <a:prstGeom prst="rect">
            <a:avLst/>
          </a:prstGeom>
          <a:noFill/>
        </p:spPr>
      </p:pic>
      <p:sp>
        <p:nvSpPr>
          <p:cNvPr id="2" name="Title 1"/>
          <p:cNvSpPr>
            <a:spLocks noGrp="1"/>
          </p:cNvSpPr>
          <p:nvPr>
            <p:ph type="title"/>
          </p:nvPr>
        </p:nvSpPr>
        <p:spPr>
          <a:xfrm>
            <a:off x="304800" y="228600"/>
            <a:ext cx="8382000" cy="1782762"/>
          </a:xfrm>
        </p:spPr>
        <p:txBody>
          <a:bodyPr>
            <a:normAutofit fontScale="90000"/>
          </a:bodyPr>
          <a:lstStyle/>
          <a:p>
            <a:r>
              <a:rPr lang="en-US" b="1" dirty="0" err="1" smtClean="0">
                <a:solidFill>
                  <a:srgbClr val="00B050"/>
                </a:solidFill>
              </a:rPr>
              <a:t>Kako</a:t>
            </a:r>
            <a:r>
              <a:rPr lang="en-US" b="1" dirty="0" smtClean="0">
                <a:solidFill>
                  <a:srgbClr val="00B050"/>
                </a:solidFill>
              </a:rPr>
              <a:t> </a:t>
            </a:r>
            <a:r>
              <a:rPr lang="en-US" b="1" dirty="0" err="1" smtClean="0">
                <a:solidFill>
                  <a:srgbClr val="00B050"/>
                </a:solidFill>
              </a:rPr>
              <a:t>biste</a:t>
            </a:r>
            <a:r>
              <a:rPr lang="en-US" b="1" dirty="0" smtClean="0">
                <a:solidFill>
                  <a:srgbClr val="00B050"/>
                </a:solidFill>
              </a:rPr>
              <a:t> Vi </a:t>
            </a:r>
            <a:r>
              <a:rPr lang="en-US" b="1" dirty="0" err="1" smtClean="0">
                <a:solidFill>
                  <a:srgbClr val="00B050"/>
                </a:solidFill>
              </a:rPr>
              <a:t>poboljšali</a:t>
            </a:r>
            <a:r>
              <a:rPr lang="en-US" b="1" dirty="0" smtClean="0">
                <a:solidFill>
                  <a:srgbClr val="00B050"/>
                </a:solidFill>
              </a:rPr>
              <a:t> </a:t>
            </a:r>
            <a:r>
              <a:rPr lang="en-US" b="1" dirty="0" err="1" smtClean="0">
                <a:solidFill>
                  <a:srgbClr val="00B050"/>
                </a:solidFill>
              </a:rPr>
              <a:t>kvalitetu</a:t>
            </a:r>
            <a:r>
              <a:rPr lang="en-US" b="1" dirty="0" smtClean="0">
                <a:solidFill>
                  <a:srgbClr val="00B050"/>
                </a:solidFill>
              </a:rPr>
              <a:t> </a:t>
            </a:r>
            <a:r>
              <a:rPr lang="en-US" b="1" dirty="0" err="1" smtClean="0">
                <a:solidFill>
                  <a:srgbClr val="00B050"/>
                </a:solidFill>
              </a:rPr>
              <a:t>nastave</a:t>
            </a:r>
            <a:r>
              <a:rPr lang="en-US" b="1" dirty="0" smtClean="0">
                <a:solidFill>
                  <a:srgbClr val="00B050"/>
                </a:solidFill>
              </a:rPr>
              <a:t> </a:t>
            </a:r>
            <a:r>
              <a:rPr lang="en-US" b="1" dirty="0" err="1" smtClean="0">
                <a:solidFill>
                  <a:srgbClr val="00B050"/>
                </a:solidFill>
              </a:rPr>
              <a:t>iz</a:t>
            </a:r>
            <a:r>
              <a:rPr lang="en-US" b="1" dirty="0" smtClean="0">
                <a:solidFill>
                  <a:srgbClr val="00B050"/>
                </a:solidFill>
              </a:rPr>
              <a:t> </a:t>
            </a:r>
            <a:r>
              <a:rPr lang="en-US" b="1" dirty="0" err="1" smtClean="0">
                <a:solidFill>
                  <a:srgbClr val="00B050"/>
                </a:solidFill>
              </a:rPr>
              <a:t>oblasti</a:t>
            </a:r>
            <a:r>
              <a:rPr lang="en-US" b="1" dirty="0" smtClean="0">
                <a:solidFill>
                  <a:srgbClr val="00B050"/>
                </a:solidFill>
              </a:rPr>
              <a:t> </a:t>
            </a:r>
            <a:r>
              <a:rPr lang="en-US" b="1" dirty="0" err="1" smtClean="0">
                <a:solidFill>
                  <a:srgbClr val="00B050"/>
                </a:solidFill>
              </a:rPr>
              <a:t>Fizike</a:t>
            </a:r>
            <a:r>
              <a:rPr lang="en-US" b="1" dirty="0" smtClean="0">
                <a:solidFill>
                  <a:srgbClr val="00B050"/>
                </a:solidFill>
              </a:rPr>
              <a:t> </a:t>
            </a:r>
            <a:r>
              <a:rPr lang="en-US" b="1" dirty="0" err="1" smtClean="0">
                <a:solidFill>
                  <a:srgbClr val="00B050"/>
                </a:solidFill>
              </a:rPr>
              <a:t>elementarnih</a:t>
            </a:r>
            <a:r>
              <a:rPr lang="en-US" b="1" dirty="0" smtClean="0">
                <a:solidFill>
                  <a:srgbClr val="00B050"/>
                </a:solidFill>
              </a:rPr>
              <a:t> </a:t>
            </a:r>
            <a:r>
              <a:rPr lang="en-US" b="1" dirty="0" err="1" smtClean="0">
                <a:solidFill>
                  <a:srgbClr val="00B050"/>
                </a:solidFill>
              </a:rPr>
              <a:t>čestica</a:t>
            </a:r>
            <a:r>
              <a:rPr lang="en-US" b="1" dirty="0" smtClean="0">
                <a:solidFill>
                  <a:srgbClr val="00B050"/>
                </a:solidFill>
              </a:rPr>
              <a:t>?</a:t>
            </a:r>
            <a:endParaRPr lang="en-US" dirty="0">
              <a:solidFill>
                <a:srgbClr val="00B050"/>
              </a:solidFill>
            </a:endParaRPr>
          </a:p>
        </p:txBody>
      </p:sp>
      <p:sp>
        <p:nvSpPr>
          <p:cNvPr id="4" name="TextBox 3"/>
          <p:cNvSpPr txBox="1"/>
          <p:nvPr/>
        </p:nvSpPr>
        <p:spPr>
          <a:xfrm>
            <a:off x="990600" y="1752600"/>
            <a:ext cx="2438400" cy="715089"/>
          </a:xfrm>
          <a:prstGeom prst="wedgeRoundRectCallout">
            <a:avLst>
              <a:gd name="adj1" fmla="val 44041"/>
              <a:gd name="adj2" fmla="val 144120"/>
              <a:gd name="adj3" fmla="val 16667"/>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err="1" smtClean="0">
                <a:solidFill>
                  <a:schemeClr val="accent3">
                    <a:lumMod val="50000"/>
                  </a:schemeClr>
                </a:solidFill>
              </a:rPr>
              <a:t>Uvo</a:t>
            </a:r>
            <a:r>
              <a:rPr lang="bs-Latn-BA" b="1" dirty="0" smtClean="0">
                <a:solidFill>
                  <a:schemeClr val="accent3">
                    <a:lumMod val="50000"/>
                  </a:schemeClr>
                </a:solidFill>
              </a:rPr>
              <a:t>đ</a:t>
            </a:r>
            <a:r>
              <a:rPr lang="en-US" b="1" dirty="0" err="1" smtClean="0">
                <a:solidFill>
                  <a:schemeClr val="accent3">
                    <a:lumMod val="50000"/>
                  </a:schemeClr>
                </a:solidFill>
              </a:rPr>
              <a:t>enjem</a:t>
            </a:r>
            <a:r>
              <a:rPr lang="en-US" b="1" dirty="0" smtClean="0">
                <a:solidFill>
                  <a:schemeClr val="accent3">
                    <a:lumMod val="50000"/>
                  </a:schemeClr>
                </a:solidFill>
              </a:rPr>
              <a:t> </a:t>
            </a:r>
            <a:r>
              <a:rPr lang="en-US" b="1" dirty="0" err="1" smtClean="0">
                <a:solidFill>
                  <a:schemeClr val="accent3">
                    <a:lumMod val="50000"/>
                  </a:schemeClr>
                </a:solidFill>
              </a:rPr>
              <a:t>dodatnih</a:t>
            </a:r>
            <a:r>
              <a:rPr lang="en-US" b="1" dirty="0" smtClean="0">
                <a:solidFill>
                  <a:schemeClr val="accent3">
                    <a:lumMod val="50000"/>
                  </a:schemeClr>
                </a:solidFill>
              </a:rPr>
              <a:t> </a:t>
            </a:r>
            <a:r>
              <a:rPr lang="bs-Latn-BA" b="1" dirty="0" smtClean="0">
                <a:solidFill>
                  <a:schemeClr val="accent3">
                    <a:lumMod val="50000"/>
                  </a:schemeClr>
                </a:solidFill>
              </a:rPr>
              <a:t>č</a:t>
            </a:r>
            <a:r>
              <a:rPr lang="en-US" b="1" dirty="0" err="1" smtClean="0">
                <a:solidFill>
                  <a:schemeClr val="accent3">
                    <a:lumMod val="50000"/>
                  </a:schemeClr>
                </a:solidFill>
              </a:rPr>
              <a:t>asova</a:t>
            </a:r>
            <a:r>
              <a:rPr lang="en-US" b="1" dirty="0" smtClean="0">
                <a:solidFill>
                  <a:schemeClr val="accent3">
                    <a:lumMod val="50000"/>
                  </a:schemeClr>
                </a:solidFill>
              </a:rPr>
              <a:t> </a:t>
            </a:r>
            <a:r>
              <a:rPr lang="en-US" b="1" dirty="0" err="1" smtClean="0">
                <a:solidFill>
                  <a:schemeClr val="accent3">
                    <a:lumMod val="50000"/>
                  </a:schemeClr>
                </a:solidFill>
              </a:rPr>
              <a:t>fizike</a:t>
            </a:r>
            <a:r>
              <a:rPr lang="en-US" b="1" dirty="0" smtClean="0">
                <a:solidFill>
                  <a:schemeClr val="accent3">
                    <a:lumMod val="50000"/>
                  </a:schemeClr>
                </a:solidFill>
              </a:rPr>
              <a:t> u </a:t>
            </a:r>
            <a:r>
              <a:rPr lang="en-US" b="1" dirty="0" err="1" smtClean="0">
                <a:solidFill>
                  <a:schemeClr val="accent3">
                    <a:lumMod val="50000"/>
                  </a:schemeClr>
                </a:solidFill>
              </a:rPr>
              <a:t>nastavu</a:t>
            </a:r>
            <a:r>
              <a:rPr lang="en-US" b="1" dirty="0" smtClean="0">
                <a:solidFill>
                  <a:schemeClr val="accent3">
                    <a:lumMod val="50000"/>
                  </a:schemeClr>
                </a:solidFill>
              </a:rPr>
              <a:t> </a:t>
            </a:r>
            <a:endParaRPr lang="en-US" b="1" dirty="0">
              <a:solidFill>
                <a:schemeClr val="accent3">
                  <a:lumMod val="50000"/>
                </a:schemeClr>
              </a:solidFill>
            </a:endParaRPr>
          </a:p>
        </p:txBody>
      </p:sp>
      <p:sp>
        <p:nvSpPr>
          <p:cNvPr id="5" name="TextBox 4"/>
          <p:cNvSpPr txBox="1"/>
          <p:nvPr/>
        </p:nvSpPr>
        <p:spPr>
          <a:xfrm>
            <a:off x="4038600" y="2286000"/>
            <a:ext cx="2438400" cy="715089"/>
          </a:xfrm>
          <a:prstGeom prst="wedgeRoundRectCallout">
            <a:avLst>
              <a:gd name="adj1" fmla="val -12210"/>
              <a:gd name="adj2" fmla="val 127796"/>
              <a:gd name="adj3" fmla="val 16667"/>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vi-VN" b="1" dirty="0" smtClean="0">
                <a:solidFill>
                  <a:srgbClr val="0070C0"/>
                </a:solidFill>
                <a:latin typeface="Calibri" pitchFamily="34" charset="0"/>
                <a:cs typeface="Calibri" pitchFamily="34" charset="0"/>
              </a:rPr>
              <a:t>Uvođenjem kvalitetnijih udžbenika </a:t>
            </a:r>
            <a:endParaRPr lang="vi-VN" b="1" dirty="0">
              <a:solidFill>
                <a:srgbClr val="0070C0"/>
              </a:solidFill>
              <a:latin typeface="Calibri" pitchFamily="34" charset="0"/>
              <a:cs typeface="Calibri" pitchFamily="34" charset="0"/>
            </a:endParaRPr>
          </a:p>
        </p:txBody>
      </p:sp>
      <p:sp>
        <p:nvSpPr>
          <p:cNvPr id="6" name="TextBox 5"/>
          <p:cNvSpPr txBox="1"/>
          <p:nvPr/>
        </p:nvSpPr>
        <p:spPr>
          <a:xfrm>
            <a:off x="6705600" y="1676400"/>
            <a:ext cx="2209800" cy="715089"/>
          </a:xfrm>
          <a:prstGeom prst="wedgeRoundRectCallout">
            <a:avLst>
              <a:gd name="adj1" fmla="val -48567"/>
              <a:gd name="adj2" fmla="val 159085"/>
              <a:gd name="adj3" fmla="val 16667"/>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err="1" smtClean="0">
                <a:solidFill>
                  <a:schemeClr val="accent2">
                    <a:lumMod val="75000"/>
                  </a:schemeClr>
                </a:solidFill>
              </a:rPr>
              <a:t>Praćenjem</a:t>
            </a:r>
            <a:r>
              <a:rPr lang="en-US" b="1" dirty="0" smtClean="0">
                <a:solidFill>
                  <a:schemeClr val="accent2">
                    <a:lumMod val="75000"/>
                  </a:schemeClr>
                </a:solidFill>
              </a:rPr>
              <a:t> </a:t>
            </a:r>
            <a:r>
              <a:rPr lang="en-US" b="1" dirty="0" err="1" smtClean="0">
                <a:solidFill>
                  <a:schemeClr val="accent2">
                    <a:lumMod val="75000"/>
                  </a:schemeClr>
                </a:solidFill>
              </a:rPr>
              <a:t>najnovijih</a:t>
            </a:r>
            <a:r>
              <a:rPr lang="en-US" b="1" dirty="0" smtClean="0">
                <a:solidFill>
                  <a:schemeClr val="accent2">
                    <a:lumMod val="75000"/>
                  </a:schemeClr>
                </a:solidFill>
              </a:rPr>
              <a:t> </a:t>
            </a:r>
            <a:r>
              <a:rPr lang="en-US" b="1" dirty="0" err="1" smtClean="0">
                <a:solidFill>
                  <a:schemeClr val="accent2">
                    <a:lumMod val="75000"/>
                  </a:schemeClr>
                </a:solidFill>
              </a:rPr>
              <a:t>otkrića</a:t>
            </a:r>
            <a:r>
              <a:rPr lang="en-US" b="1" dirty="0" smtClean="0">
                <a:solidFill>
                  <a:schemeClr val="accent2">
                    <a:lumMod val="75000"/>
                  </a:schemeClr>
                </a:solidFill>
              </a:rPr>
              <a:t> </a:t>
            </a:r>
            <a:endParaRPr lang="en-US" b="1" dirty="0">
              <a:solidFill>
                <a:schemeClr val="accent2">
                  <a:lumMod val="75000"/>
                </a:schemeClr>
              </a:solidFill>
            </a:endParaRPr>
          </a:p>
        </p:txBody>
      </p:sp>
      <p:sp>
        <p:nvSpPr>
          <p:cNvPr id="7" name="TextBox 6"/>
          <p:cNvSpPr txBox="1"/>
          <p:nvPr/>
        </p:nvSpPr>
        <p:spPr>
          <a:xfrm>
            <a:off x="228600" y="3048000"/>
            <a:ext cx="2438400" cy="1021556"/>
          </a:xfrm>
          <a:prstGeom prst="wedgeRoundRectCallout">
            <a:avLst>
              <a:gd name="adj1" fmla="val 52019"/>
              <a:gd name="adj2" fmla="val 81137"/>
              <a:gd name="adj3" fmla="val 16667"/>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err="1" smtClean="0">
                <a:solidFill>
                  <a:srgbClr val="0070C0"/>
                </a:solidFill>
              </a:rPr>
              <a:t>Kvalitetnijim</a:t>
            </a:r>
            <a:r>
              <a:rPr lang="en-US" b="1" dirty="0" smtClean="0">
                <a:solidFill>
                  <a:srgbClr val="0070C0"/>
                </a:solidFill>
              </a:rPr>
              <a:t> </a:t>
            </a:r>
            <a:r>
              <a:rPr lang="en-US" b="1" dirty="0" err="1" smtClean="0">
                <a:solidFill>
                  <a:srgbClr val="0070C0"/>
                </a:solidFill>
              </a:rPr>
              <a:t>obrazovanjem</a:t>
            </a:r>
            <a:r>
              <a:rPr lang="en-US" b="1" dirty="0" smtClean="0">
                <a:solidFill>
                  <a:srgbClr val="0070C0"/>
                </a:solidFill>
              </a:rPr>
              <a:t> </a:t>
            </a:r>
            <a:r>
              <a:rPr lang="en-US" b="1" dirty="0" err="1" smtClean="0">
                <a:solidFill>
                  <a:srgbClr val="0070C0"/>
                </a:solidFill>
              </a:rPr>
              <a:t>nastavnika</a:t>
            </a:r>
            <a:endParaRPr lang="en-US" b="1" dirty="0">
              <a:solidFill>
                <a:srgbClr val="0070C0"/>
              </a:solidFill>
            </a:endParaRPr>
          </a:p>
        </p:txBody>
      </p:sp>
      <p:sp>
        <p:nvSpPr>
          <p:cNvPr id="8" name="TextBox 7"/>
          <p:cNvSpPr txBox="1"/>
          <p:nvPr/>
        </p:nvSpPr>
        <p:spPr>
          <a:xfrm>
            <a:off x="6553200" y="3505200"/>
            <a:ext cx="2438400" cy="1634490"/>
          </a:xfrm>
          <a:prstGeom prst="wedgeRoundRectCallout">
            <a:avLst>
              <a:gd name="adj1" fmla="val -59285"/>
              <a:gd name="adj2" fmla="val 98159"/>
              <a:gd name="adj3" fmla="val 16667"/>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S </a:t>
            </a:r>
            <a:r>
              <a:rPr lang="en-US" dirty="0" err="1" smtClean="0"/>
              <a:t>nastavnicima</a:t>
            </a:r>
            <a:r>
              <a:rPr lang="en-US" dirty="0" smtClean="0"/>
              <a:t> </a:t>
            </a:r>
            <a:r>
              <a:rPr lang="en-US" dirty="0" err="1" smtClean="0"/>
              <a:t>odr</a:t>
            </a:r>
            <a:r>
              <a:rPr lang="bs-Latn-BA" smtClean="0"/>
              <a:t>ž</a:t>
            </a:r>
            <a:r>
              <a:rPr lang="en-US" smtClean="0"/>
              <a:t>avati</a:t>
            </a:r>
            <a:r>
              <a:rPr lang="en-US" dirty="0" smtClean="0"/>
              <a:t> </a:t>
            </a:r>
            <a:r>
              <a:rPr lang="en-US" dirty="0" err="1" smtClean="0"/>
              <a:t>radionice</a:t>
            </a:r>
            <a:r>
              <a:rPr lang="en-US" dirty="0" smtClean="0"/>
              <a:t>, </a:t>
            </a:r>
            <a:r>
              <a:rPr lang="en-US" dirty="0" err="1" smtClean="0"/>
              <a:t>dati</a:t>
            </a:r>
            <a:r>
              <a:rPr lang="en-US" dirty="0" smtClean="0"/>
              <a:t> </a:t>
            </a:r>
            <a:r>
              <a:rPr lang="en-US" dirty="0" err="1" smtClean="0"/>
              <a:t>im</a:t>
            </a:r>
            <a:r>
              <a:rPr lang="en-US" dirty="0" smtClean="0"/>
              <a:t> </a:t>
            </a:r>
            <a:r>
              <a:rPr lang="en-US" dirty="0" err="1" smtClean="0"/>
              <a:t>prostor</a:t>
            </a:r>
            <a:r>
              <a:rPr lang="en-US" dirty="0" smtClean="0"/>
              <a:t> </a:t>
            </a:r>
            <a:r>
              <a:rPr lang="en-US" dirty="0" err="1" smtClean="0"/>
              <a:t>za</a:t>
            </a:r>
            <a:r>
              <a:rPr lang="en-US" dirty="0" smtClean="0"/>
              <a:t> </a:t>
            </a:r>
            <a:r>
              <a:rPr lang="en-US" dirty="0" err="1" smtClean="0"/>
              <a:t>razmjenjivanje</a:t>
            </a:r>
            <a:r>
              <a:rPr lang="en-US" dirty="0" smtClean="0"/>
              <a:t> </a:t>
            </a:r>
            <a:r>
              <a:rPr lang="en-US" dirty="0" err="1" smtClean="0"/>
              <a:t>ideja</a:t>
            </a:r>
            <a:r>
              <a:rPr lang="en-US" dirty="0" smtClean="0"/>
              <a:t> </a:t>
            </a:r>
            <a:r>
              <a:rPr lang="en-US" dirty="0" err="1" smtClean="0"/>
              <a:t>i</a:t>
            </a:r>
            <a:r>
              <a:rPr lang="en-US" dirty="0" smtClean="0"/>
              <a:t> </a:t>
            </a:r>
            <a:r>
              <a:rPr lang="en-US" dirty="0" err="1" smtClean="0"/>
              <a:t>iskustva</a:t>
            </a:r>
            <a:r>
              <a:rPr lang="en-US" dirty="0" smtClean="0"/>
              <a:t>.</a:t>
            </a:r>
            <a:endParaRPr lang="en-US" dirty="0"/>
          </a:p>
        </p:txBody>
      </p:sp>
      <p:sp>
        <p:nvSpPr>
          <p:cNvPr id="9" name="TextBox 8"/>
          <p:cNvSpPr txBox="1"/>
          <p:nvPr/>
        </p:nvSpPr>
        <p:spPr>
          <a:xfrm>
            <a:off x="304800" y="4876800"/>
            <a:ext cx="2438400" cy="715089"/>
          </a:xfrm>
          <a:prstGeom prst="wedgeRoundRectCallout">
            <a:avLst>
              <a:gd name="adj1" fmla="val 53216"/>
              <a:gd name="adj2" fmla="val 118274"/>
              <a:gd name="adj3" fmla="val 16667"/>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err="1" smtClean="0">
                <a:solidFill>
                  <a:srgbClr val="FF0000"/>
                </a:solidFill>
              </a:rPr>
              <a:t>Posjetom</a:t>
            </a:r>
            <a:r>
              <a:rPr lang="en-US" b="1" dirty="0" smtClean="0">
                <a:solidFill>
                  <a:srgbClr val="FF0000"/>
                </a:solidFill>
              </a:rPr>
              <a:t> </a:t>
            </a:r>
            <a:r>
              <a:rPr lang="en-US" b="1" dirty="0" err="1" smtClean="0">
                <a:solidFill>
                  <a:srgbClr val="FF0000"/>
                </a:solidFill>
              </a:rPr>
              <a:t>nastavnika</a:t>
            </a:r>
            <a:r>
              <a:rPr lang="en-US" b="1" dirty="0" smtClean="0">
                <a:solidFill>
                  <a:srgbClr val="FF0000"/>
                </a:solidFill>
              </a:rPr>
              <a:t> C</a:t>
            </a:r>
            <a:r>
              <a:rPr lang="bs-Latn-BA" b="1" dirty="0" smtClean="0">
                <a:solidFill>
                  <a:srgbClr val="FF0000"/>
                </a:solidFill>
              </a:rPr>
              <a:t>ERN</a:t>
            </a:r>
            <a:r>
              <a:rPr lang="en-US" b="1" dirty="0" smtClean="0">
                <a:solidFill>
                  <a:srgbClr val="FF0000"/>
                </a:solidFill>
              </a:rPr>
              <a:t>-u :)</a:t>
            </a:r>
            <a:endParaRPr lang="en-US" b="1" dirty="0">
              <a:solidFill>
                <a:srgbClr val="FF0000"/>
              </a:solidFill>
            </a:endParaRPr>
          </a:p>
        </p:txBody>
      </p:sp>
      <p:sp>
        <p:nvSpPr>
          <p:cNvPr id="10" name="Slide Number Placeholder 9"/>
          <p:cNvSpPr>
            <a:spLocks noGrp="1"/>
          </p:cNvSpPr>
          <p:nvPr>
            <p:ph type="sldNum" sz="quarter" idx="12"/>
          </p:nvPr>
        </p:nvSpPr>
        <p:spPr/>
        <p:txBody>
          <a:bodyPr/>
          <a:lstStyle/>
          <a:p>
            <a:fld id="{C51BB5A3-1BA8-440A-B833-928B9292A1A7}" type="slidenum">
              <a:rPr lang="en-US" smtClean="0"/>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bs-Latn-BA" b="1" dirty="0" smtClean="0">
                <a:solidFill>
                  <a:srgbClr val="3333CC"/>
                </a:solidFill>
              </a:rPr>
              <a:t>Reference:</a:t>
            </a:r>
            <a:endParaRPr lang="en-US" b="1" dirty="0">
              <a:solidFill>
                <a:srgbClr val="3333CC"/>
              </a:solidFill>
            </a:endParaRPr>
          </a:p>
        </p:txBody>
      </p:sp>
      <p:sp>
        <p:nvSpPr>
          <p:cNvPr id="3" name="Content Placeholder 2"/>
          <p:cNvSpPr>
            <a:spLocks noGrp="1"/>
          </p:cNvSpPr>
          <p:nvPr>
            <p:ph idx="1"/>
          </p:nvPr>
        </p:nvSpPr>
        <p:spPr>
          <a:xfrm>
            <a:off x="457200" y="1219200"/>
            <a:ext cx="8229600" cy="5334000"/>
          </a:xfrm>
        </p:spPr>
        <p:txBody>
          <a:bodyPr>
            <a:normAutofit fontScale="47500" lnSpcReduction="20000"/>
          </a:bodyPr>
          <a:lstStyle/>
          <a:p>
            <a:pPr>
              <a:buNone/>
            </a:pPr>
            <a:r>
              <a:rPr lang="vi-VN" dirty="0" smtClean="0">
                <a:hlinkClick r:id="rId2"/>
              </a:rPr>
              <a:t>https://arxiv.org/pdf/1709.02697.pdf</a:t>
            </a:r>
            <a:endParaRPr lang="bs-Latn-BA" dirty="0" smtClean="0"/>
          </a:p>
          <a:p>
            <a:pPr>
              <a:buNone/>
            </a:pPr>
            <a:endParaRPr lang="vi-VN" sz="1500" dirty="0" smtClean="0"/>
          </a:p>
          <a:p>
            <a:pPr>
              <a:buNone/>
            </a:pPr>
            <a:r>
              <a:rPr lang="vi-VN" dirty="0" smtClean="0">
                <a:hlinkClick r:id="rId3"/>
              </a:rPr>
              <a:t>https://www.realclearscience.com/blog/2016/07/the_case_for_teaching_particle_physics_in_hig</a:t>
            </a:r>
            <a:endParaRPr lang="bs-Latn-BA" dirty="0" smtClean="0">
              <a:hlinkClick r:id="rId3"/>
            </a:endParaRPr>
          </a:p>
          <a:p>
            <a:pPr>
              <a:buNone/>
            </a:pPr>
            <a:r>
              <a:rPr lang="vi-VN" dirty="0" smtClean="0">
                <a:hlinkClick r:id="rId3"/>
              </a:rPr>
              <a:t>h_school.html</a:t>
            </a:r>
            <a:endParaRPr lang="bs-Latn-BA" dirty="0" smtClean="0"/>
          </a:p>
          <a:p>
            <a:pPr>
              <a:buNone/>
            </a:pPr>
            <a:endParaRPr lang="vi-VN" sz="1500" dirty="0" smtClean="0"/>
          </a:p>
          <a:p>
            <a:pPr>
              <a:buNone/>
            </a:pPr>
            <a:r>
              <a:rPr lang="vi-VN" dirty="0" smtClean="0">
                <a:hlinkClick r:id="rId4"/>
              </a:rPr>
              <a:t>http://iopscience.iop.org/article/10.1088/1361-6552/aa6cfe</a:t>
            </a:r>
            <a:endParaRPr lang="bs-Latn-BA" dirty="0" smtClean="0"/>
          </a:p>
          <a:p>
            <a:pPr>
              <a:buNone/>
            </a:pPr>
            <a:endParaRPr lang="vi-VN" sz="1500" dirty="0" smtClean="0"/>
          </a:p>
          <a:p>
            <a:pPr>
              <a:buNone/>
            </a:pPr>
            <a:r>
              <a:rPr lang="vi-VN" dirty="0" smtClean="0">
                <a:hlinkClick r:id="rId5"/>
              </a:rPr>
              <a:t>https://www.snolab.ca/sites/default/files/Particle%20Physics%20Student%20Activity%20</a:t>
            </a:r>
            <a:r>
              <a:rPr lang="bs-Latn-BA" dirty="0" smtClean="0">
                <a:hlinkClick r:id="rId5"/>
              </a:rPr>
              <a:t>-</a:t>
            </a:r>
          </a:p>
          <a:p>
            <a:pPr>
              <a:buNone/>
            </a:pPr>
            <a:r>
              <a:rPr lang="vi-VN" dirty="0" smtClean="0">
                <a:hlinkClick r:id="rId5"/>
              </a:rPr>
              <a:t>%20Teacher%20Pages.pdf</a:t>
            </a:r>
            <a:endParaRPr lang="bs-Latn-BA" dirty="0" smtClean="0"/>
          </a:p>
          <a:p>
            <a:pPr>
              <a:buNone/>
            </a:pPr>
            <a:endParaRPr lang="bs-Latn-BA" sz="1500" dirty="0" smtClean="0"/>
          </a:p>
          <a:p>
            <a:pPr>
              <a:buNone/>
            </a:pPr>
            <a:r>
              <a:rPr lang="vi-VN" dirty="0" smtClean="0">
                <a:hlinkClick r:id="rId6"/>
              </a:rPr>
              <a:t>https://www.physicsforums.com/threads/teaching-particle-physics-in-basic-</a:t>
            </a:r>
            <a:endParaRPr lang="bs-Latn-BA" dirty="0" smtClean="0">
              <a:hlinkClick r:id="rId6"/>
            </a:endParaRPr>
          </a:p>
          <a:p>
            <a:pPr>
              <a:buNone/>
            </a:pPr>
            <a:r>
              <a:rPr lang="vi-VN" dirty="0" smtClean="0">
                <a:hlinkClick r:id="rId6"/>
              </a:rPr>
              <a:t>education.885695/</a:t>
            </a:r>
            <a:endParaRPr lang="bs-Latn-BA" dirty="0" smtClean="0"/>
          </a:p>
          <a:p>
            <a:pPr>
              <a:buNone/>
            </a:pPr>
            <a:endParaRPr lang="bs-Latn-BA" sz="1500" dirty="0" smtClean="0"/>
          </a:p>
          <a:p>
            <a:pPr>
              <a:buNone/>
            </a:pPr>
            <a:r>
              <a:rPr lang="vi-VN" dirty="0" smtClean="0">
                <a:hlinkClick r:id="rId7"/>
              </a:rPr>
              <a:t>https://www.europhysicsnews.org/articles/epn/pdf/2003/03/epn03307.pdf</a:t>
            </a:r>
            <a:endParaRPr lang="bs-Latn-BA" dirty="0" smtClean="0"/>
          </a:p>
          <a:p>
            <a:pPr>
              <a:buNone/>
            </a:pPr>
            <a:endParaRPr lang="vi-VN" sz="1800" dirty="0" smtClean="0"/>
          </a:p>
          <a:p>
            <a:pPr>
              <a:buNone/>
            </a:pPr>
            <a:r>
              <a:rPr lang="vi-VN" dirty="0" smtClean="0">
                <a:hlinkClick r:id="rId8"/>
              </a:rPr>
              <a:t>https://www.ncbi.nlm.nih.gov/pmc/articles/PMC4890794/</a:t>
            </a:r>
            <a:endParaRPr lang="vi-VN" dirty="0" smtClean="0"/>
          </a:p>
          <a:p>
            <a:pPr>
              <a:buNone/>
            </a:pPr>
            <a:endParaRPr lang="bs-Latn-BA" sz="1500" dirty="0" smtClean="0">
              <a:hlinkClick r:id="rId9"/>
            </a:endParaRPr>
          </a:p>
          <a:p>
            <a:pPr>
              <a:buNone/>
            </a:pPr>
            <a:r>
              <a:rPr lang="vi-VN" dirty="0" smtClean="0">
                <a:hlinkClick r:id="rId9"/>
              </a:rPr>
              <a:t>http://journals.plos.org/plosone/article?id=10.1371/journal.pone.0156526</a:t>
            </a:r>
            <a:endParaRPr lang="vi-VN" dirty="0" smtClean="0"/>
          </a:p>
          <a:p>
            <a:pPr>
              <a:buNone/>
            </a:pPr>
            <a:endParaRPr lang="bs-Latn-BA" sz="1500" dirty="0" smtClean="0">
              <a:hlinkClick r:id="rId10"/>
            </a:endParaRPr>
          </a:p>
          <a:p>
            <a:pPr>
              <a:buNone/>
            </a:pPr>
            <a:r>
              <a:rPr lang="vi-VN" dirty="0" smtClean="0">
                <a:hlinkClick r:id="rId10"/>
              </a:rPr>
              <a:t>http://ippog.org/resources/2015/multilingual-poster-about-elementary-constituents-matter</a:t>
            </a:r>
            <a:endParaRPr lang="vi-VN" dirty="0" smtClean="0"/>
          </a:p>
          <a:p>
            <a:pPr>
              <a:buNone/>
            </a:pPr>
            <a:endParaRPr lang="bs-Latn-BA" sz="1500" dirty="0" smtClean="0">
              <a:hlinkClick r:id="rId11"/>
            </a:endParaRPr>
          </a:p>
          <a:p>
            <a:pPr>
              <a:buNone/>
            </a:pPr>
            <a:r>
              <a:rPr lang="vi-VN" dirty="0" smtClean="0">
                <a:hlinkClick r:id="rId11"/>
              </a:rPr>
              <a:t>http://ippog.org/resources/types/classroom-activity</a:t>
            </a:r>
            <a:endParaRPr lang="bs-Latn-BA" dirty="0" smtClean="0"/>
          </a:p>
          <a:p>
            <a:pPr>
              <a:buNone/>
            </a:pPr>
            <a:endParaRPr lang="vi-VN" sz="1500" dirty="0" smtClean="0"/>
          </a:p>
          <a:p>
            <a:pPr>
              <a:buNone/>
            </a:pPr>
            <a:r>
              <a:rPr lang="vi-VN" dirty="0" smtClean="0">
                <a:hlinkClick r:id="rId12"/>
              </a:rPr>
              <a:t>https://ac.els-cdn.com/S2405601415006860/1-s2.0-S2405601415006860-</a:t>
            </a:r>
            <a:endParaRPr lang="bs-Latn-BA" dirty="0" smtClean="0">
              <a:hlinkClick r:id="rId12"/>
            </a:endParaRPr>
          </a:p>
          <a:p>
            <a:pPr>
              <a:buNone/>
            </a:pPr>
            <a:r>
              <a:rPr lang="vi-VN" dirty="0" smtClean="0">
                <a:hlinkClick r:id="rId12"/>
              </a:rPr>
              <a:t>main.pdf?_tid=6867d086-a8ec-423b-9c20-</a:t>
            </a:r>
            <a:endParaRPr lang="bs-Latn-BA" sz="1500" dirty="0" smtClean="0">
              <a:hlinkClick r:id="rId12"/>
            </a:endParaRPr>
          </a:p>
          <a:p>
            <a:pPr>
              <a:buNone/>
            </a:pPr>
            <a:r>
              <a:rPr lang="vi-VN" dirty="0" smtClean="0">
                <a:hlinkClick r:id="rId12"/>
              </a:rPr>
              <a:t>d8b7290301f0&amp;acdnat=1531464541_b387eb46a8e0d970e7bca03a270e6dbd</a:t>
            </a:r>
            <a:endParaRPr lang="bs-Latn-BA" dirty="0" smtClean="0"/>
          </a:p>
          <a:p>
            <a:pPr>
              <a:buNone/>
            </a:pPr>
            <a:endParaRPr lang="vi-VN" sz="1500" dirty="0" smtClean="0"/>
          </a:p>
          <a:p>
            <a:pPr>
              <a:buNone/>
            </a:pPr>
            <a:r>
              <a:rPr lang="vi-VN" dirty="0" smtClean="0">
                <a:hlinkClick r:id="rId13"/>
              </a:rPr>
              <a:t>https://www.aps.org/units/dpf/resources/activities.cfm</a:t>
            </a:r>
            <a:endParaRPr lang="vi-VN" dirty="0" smtClean="0"/>
          </a:p>
          <a:p>
            <a:endParaRPr lang="en-US" dirty="0"/>
          </a:p>
        </p:txBody>
      </p:sp>
      <p:sp>
        <p:nvSpPr>
          <p:cNvPr id="4" name="Slide Number Placeholder 3"/>
          <p:cNvSpPr>
            <a:spLocks noGrp="1"/>
          </p:cNvSpPr>
          <p:nvPr>
            <p:ph type="sldNum" sz="quarter" idx="12"/>
          </p:nvPr>
        </p:nvSpPr>
        <p:spPr/>
        <p:txBody>
          <a:bodyPr/>
          <a:lstStyle/>
          <a:p>
            <a:fld id="{C51BB5A3-1BA8-440A-B833-928B9292A1A7}" type="slidenum">
              <a:rPr lang="en-US" smtClean="0"/>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0000"/>
            <a:lum/>
          </a:blip>
          <a:srcRect/>
          <a:stretch>
            <a:fillRect l="-25000" r="-25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4600" y="5181600"/>
            <a:ext cx="5410200" cy="1143001"/>
          </a:xfrm>
          <a:prstGeom prst="roundRect">
            <a:avLst/>
          </a:prstGeom>
          <a:solidFill>
            <a:schemeClr val="lt1">
              <a:alpha val="43000"/>
            </a:schemeClr>
          </a:solidFill>
        </p:spPr>
        <p:style>
          <a:lnRef idx="2">
            <a:schemeClr val="accent2"/>
          </a:lnRef>
          <a:fillRef idx="1">
            <a:schemeClr val="lt1"/>
          </a:fillRef>
          <a:effectRef idx="0">
            <a:schemeClr val="accent2"/>
          </a:effectRef>
          <a:fontRef idx="minor">
            <a:schemeClr val="dk1"/>
          </a:fontRef>
        </p:style>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spcBef>
                <a:spcPts val="1200"/>
              </a:spcBef>
              <a:spcAft>
                <a:spcPts val="1200"/>
              </a:spcAft>
              <a:buNone/>
            </a:pPr>
            <a:r>
              <a:rPr lang="bs-Latn-BA"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HVALA NA PAŽNJI </a:t>
            </a:r>
            <a:r>
              <a:rPr lang="bs-Latn-BA" sz="4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sym typeface="Wingdings" pitchFamily="2" charset="2"/>
              </a:rPr>
              <a:t></a:t>
            </a:r>
            <a:endPar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nticFont" pitchFamily="2" charset="0"/>
            </a:endParaRPr>
          </a:p>
        </p:txBody>
      </p:sp>
      <p:sp>
        <p:nvSpPr>
          <p:cNvPr id="4" name="Slide Number Placeholder 3"/>
          <p:cNvSpPr>
            <a:spLocks noGrp="1"/>
          </p:cNvSpPr>
          <p:nvPr>
            <p:ph type="sldNum" sz="quarter" idx="12"/>
          </p:nvPr>
        </p:nvSpPr>
        <p:spPr/>
        <p:txBody>
          <a:bodyPr/>
          <a:lstStyle/>
          <a:p>
            <a:fld id="{C51BB5A3-1BA8-440A-B833-928B9292A1A7}" type="slidenum">
              <a:rPr lang="en-US" smtClean="0"/>
              <a:pPr/>
              <a:t>37</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lackboard"/>
          <p:cNvPicPr>
            <a:picLocks noChangeAspect="1" noChangeArrowheads="1"/>
          </p:cNvPicPr>
          <p:nvPr/>
        </p:nvPicPr>
        <p:blipFill>
          <a:blip r:embed="rId2" cstate="print"/>
          <a:srcRect/>
          <a:stretch>
            <a:fillRect/>
          </a:stretch>
        </p:blipFill>
        <p:spPr bwMode="auto">
          <a:xfrm>
            <a:off x="-8201" y="0"/>
            <a:ext cx="9152201" cy="6858000"/>
          </a:xfrm>
          <a:prstGeom prst="rect">
            <a:avLst/>
          </a:prstGeom>
          <a:noFill/>
        </p:spPr>
      </p:pic>
      <p:sp>
        <p:nvSpPr>
          <p:cNvPr id="6" name="TextBox 5"/>
          <p:cNvSpPr txBox="1"/>
          <p:nvPr/>
        </p:nvSpPr>
        <p:spPr>
          <a:xfrm>
            <a:off x="685800" y="533400"/>
            <a:ext cx="7848600" cy="461665"/>
          </a:xfrm>
          <a:prstGeom prst="rect">
            <a:avLst/>
          </a:prstGeom>
          <a:noFill/>
        </p:spPr>
        <p:txBody>
          <a:bodyPr wrap="square" rtlCol="0">
            <a:spAutoFit/>
          </a:bodyPr>
          <a:lstStyle/>
          <a:p>
            <a:r>
              <a:rPr lang="bs-Latn-BA" sz="2400" b="1" dirty="0" smtClean="0">
                <a:solidFill>
                  <a:schemeClr val="bg1"/>
                </a:solidFill>
                <a:latin typeface="Architects Daughter" pitchFamily="2" charset="0"/>
              </a:rPr>
              <a:t>Fizika elementarnih čestica</a:t>
            </a:r>
            <a:r>
              <a:rPr lang="bs-Latn-BA" sz="2400" dirty="0" smtClean="0">
                <a:solidFill>
                  <a:schemeClr val="bg1"/>
                </a:solidFill>
                <a:latin typeface="Architects Daughter" pitchFamily="2" charset="0"/>
              </a:rPr>
              <a:t>         </a:t>
            </a:r>
            <a:r>
              <a:rPr lang="bs-Latn-BA" sz="2000" dirty="0" smtClean="0">
                <a:solidFill>
                  <a:schemeClr val="bg1"/>
                </a:solidFill>
                <a:latin typeface="Architects Daughter" pitchFamily="2" charset="0"/>
              </a:rPr>
              <a:t>25.10.2018.</a:t>
            </a:r>
            <a:endParaRPr lang="en-US" sz="2000" dirty="0">
              <a:solidFill>
                <a:schemeClr val="bg1"/>
              </a:solidFill>
              <a:latin typeface="Architects Daughter" pitchFamily="2" charset="0"/>
            </a:endParaRPr>
          </a:p>
        </p:txBody>
      </p:sp>
      <p:sp>
        <p:nvSpPr>
          <p:cNvPr id="7" name="TextBox 6"/>
          <p:cNvSpPr txBox="1"/>
          <p:nvPr/>
        </p:nvSpPr>
        <p:spPr>
          <a:xfrm>
            <a:off x="457200" y="1219200"/>
            <a:ext cx="8153400" cy="4770537"/>
          </a:xfrm>
          <a:prstGeom prst="rect">
            <a:avLst/>
          </a:prstGeom>
          <a:noFill/>
        </p:spPr>
        <p:txBody>
          <a:bodyPr wrap="square" rtlCol="0">
            <a:spAutoFit/>
          </a:bodyPr>
          <a:lstStyle/>
          <a:p>
            <a:pPr>
              <a:buFontTx/>
              <a:buChar char="-"/>
            </a:pPr>
            <a:r>
              <a:rPr lang="bs-Latn-BA" sz="2000" dirty="0" smtClean="0">
                <a:solidFill>
                  <a:schemeClr val="bg1"/>
                </a:solidFill>
                <a:latin typeface="Architects Daughter" pitchFamily="2" charset="0"/>
              </a:rPr>
              <a:t> </a:t>
            </a:r>
            <a:r>
              <a:rPr lang="bs-Latn-BA" sz="2200" dirty="0" smtClean="0">
                <a:solidFill>
                  <a:schemeClr val="bg1"/>
                </a:solidFill>
                <a:latin typeface="Architects Daughter" pitchFamily="2" charset="0"/>
              </a:rPr>
              <a:t>Molekule – atomi – elektron...</a:t>
            </a:r>
          </a:p>
          <a:p>
            <a:pPr>
              <a:buFontTx/>
              <a:buChar char="-"/>
            </a:pPr>
            <a:r>
              <a:rPr lang="bs-Latn-BA" sz="2200" dirty="0" smtClean="0">
                <a:solidFill>
                  <a:schemeClr val="bg1"/>
                </a:solidFill>
                <a:latin typeface="Architects Daughter" pitchFamily="2" charset="0"/>
              </a:rPr>
              <a:t> Modeli atoma</a:t>
            </a:r>
          </a:p>
          <a:p>
            <a:pPr>
              <a:buFontTx/>
              <a:buChar char="-"/>
            </a:pPr>
            <a:r>
              <a:rPr lang="bs-Latn-BA" sz="2200" dirty="0" smtClean="0">
                <a:solidFill>
                  <a:schemeClr val="bg1"/>
                </a:solidFill>
                <a:latin typeface="Architects Daughter" pitchFamily="2" charset="0"/>
              </a:rPr>
              <a:t> Atom: elektron, proton, neutron</a:t>
            </a:r>
          </a:p>
          <a:p>
            <a:pPr>
              <a:buFontTx/>
              <a:buChar char="-"/>
            </a:pPr>
            <a:r>
              <a:rPr lang="bs-Latn-BA" sz="2200" dirty="0">
                <a:solidFill>
                  <a:schemeClr val="bg1"/>
                </a:solidFill>
                <a:latin typeface="Architects Daughter" pitchFamily="2" charset="0"/>
              </a:rPr>
              <a:t> </a:t>
            </a:r>
            <a:r>
              <a:rPr lang="bs-Latn-BA" sz="2200" dirty="0" smtClean="0">
                <a:solidFill>
                  <a:schemeClr val="bg1"/>
                </a:solidFill>
                <a:latin typeface="Architects Daughter" pitchFamily="2" charset="0"/>
              </a:rPr>
              <a:t>Sile</a:t>
            </a:r>
          </a:p>
          <a:p>
            <a:pPr>
              <a:buFontTx/>
              <a:buChar char="-"/>
            </a:pPr>
            <a:r>
              <a:rPr lang="bs-Latn-BA" sz="2200" dirty="0">
                <a:solidFill>
                  <a:schemeClr val="bg1"/>
                </a:solidFill>
                <a:latin typeface="Architects Daughter" pitchFamily="2" charset="0"/>
              </a:rPr>
              <a:t> </a:t>
            </a:r>
            <a:r>
              <a:rPr lang="bs-Latn-BA" sz="2200" dirty="0" smtClean="0">
                <a:solidFill>
                  <a:schemeClr val="bg1"/>
                </a:solidFill>
                <a:latin typeface="Architects Daughter" pitchFamily="2" charset="0"/>
              </a:rPr>
              <a:t>Vrste sila odnosno međudjelovanja</a:t>
            </a:r>
          </a:p>
          <a:p>
            <a:pPr>
              <a:buFontTx/>
              <a:buChar char="-"/>
            </a:pPr>
            <a:r>
              <a:rPr lang="bs-Latn-BA" sz="2200" dirty="0">
                <a:solidFill>
                  <a:schemeClr val="bg1"/>
                </a:solidFill>
                <a:latin typeface="Architects Daughter" pitchFamily="2" charset="0"/>
              </a:rPr>
              <a:t> </a:t>
            </a:r>
            <a:r>
              <a:rPr lang="bs-Latn-BA" sz="2200" dirty="0" smtClean="0">
                <a:solidFill>
                  <a:schemeClr val="bg1"/>
                </a:solidFill>
                <a:latin typeface="Architects Daughter" pitchFamily="2" charset="0"/>
              </a:rPr>
              <a:t>Gravitaciona sila, elektromagnetna sila, nuklearna sila</a:t>
            </a:r>
          </a:p>
          <a:p>
            <a:pPr>
              <a:buFontTx/>
              <a:buChar char="-"/>
            </a:pPr>
            <a:r>
              <a:rPr lang="bs-Latn-BA" sz="2200" dirty="0">
                <a:solidFill>
                  <a:schemeClr val="bg1"/>
                </a:solidFill>
                <a:latin typeface="Architects Daughter" pitchFamily="2" charset="0"/>
              </a:rPr>
              <a:t> </a:t>
            </a:r>
            <a:r>
              <a:rPr lang="bs-Latn-BA" sz="2200" dirty="0" smtClean="0">
                <a:solidFill>
                  <a:schemeClr val="bg1"/>
                </a:solidFill>
                <a:latin typeface="Architects Daughter" pitchFamily="2" charset="0"/>
              </a:rPr>
              <a:t>Jaka i slaba nuklearna sila</a:t>
            </a:r>
          </a:p>
          <a:p>
            <a:pPr>
              <a:buFontTx/>
              <a:buChar char="-"/>
            </a:pPr>
            <a:r>
              <a:rPr lang="bs-Latn-BA" sz="2200" dirty="0">
                <a:solidFill>
                  <a:schemeClr val="bg1"/>
                </a:solidFill>
                <a:latin typeface="Architects Daughter" pitchFamily="2" charset="0"/>
              </a:rPr>
              <a:t> </a:t>
            </a:r>
            <a:r>
              <a:rPr lang="bs-Latn-BA" sz="2200" dirty="0" smtClean="0">
                <a:solidFill>
                  <a:schemeClr val="bg1"/>
                </a:solidFill>
                <a:latin typeface="Architects Daughter" pitchFamily="2" charset="0"/>
              </a:rPr>
              <a:t>Elektron – elementarna čestica</a:t>
            </a:r>
          </a:p>
          <a:p>
            <a:pPr>
              <a:buFontTx/>
              <a:buChar char="-"/>
            </a:pPr>
            <a:r>
              <a:rPr lang="bs-Latn-BA" sz="2200" dirty="0">
                <a:solidFill>
                  <a:schemeClr val="bg1"/>
                </a:solidFill>
                <a:latin typeface="Architects Daughter" pitchFamily="2" charset="0"/>
              </a:rPr>
              <a:t> </a:t>
            </a:r>
            <a:r>
              <a:rPr lang="bs-Latn-BA" sz="2200" dirty="0" smtClean="0">
                <a:solidFill>
                  <a:schemeClr val="bg1"/>
                </a:solidFill>
                <a:latin typeface="Architects Daughter" pitchFamily="2" charset="0"/>
              </a:rPr>
              <a:t>Proton &amp; neutron – nisu elementarne čestice</a:t>
            </a:r>
          </a:p>
          <a:p>
            <a:pPr>
              <a:buFontTx/>
              <a:buChar char="-"/>
            </a:pPr>
            <a:r>
              <a:rPr lang="bs-Latn-BA" sz="2200" dirty="0">
                <a:solidFill>
                  <a:schemeClr val="bg1"/>
                </a:solidFill>
                <a:latin typeface="Architects Daughter" pitchFamily="2" charset="0"/>
              </a:rPr>
              <a:t> </a:t>
            </a:r>
            <a:r>
              <a:rPr lang="bs-Latn-BA" sz="2200" dirty="0" smtClean="0">
                <a:solidFill>
                  <a:schemeClr val="bg1"/>
                </a:solidFill>
                <a:latin typeface="Architects Daughter" pitchFamily="2" charset="0"/>
              </a:rPr>
              <a:t>Protoni i neutroni = hadroni - skupine kvarkova</a:t>
            </a:r>
          </a:p>
          <a:p>
            <a:pPr>
              <a:buFontTx/>
              <a:buChar char="-"/>
            </a:pPr>
            <a:r>
              <a:rPr lang="bs-Latn-BA" sz="2200" dirty="0">
                <a:solidFill>
                  <a:schemeClr val="bg1"/>
                </a:solidFill>
                <a:latin typeface="Architects Daughter" pitchFamily="2" charset="0"/>
              </a:rPr>
              <a:t> </a:t>
            </a:r>
            <a:r>
              <a:rPr lang="bs-Latn-BA" sz="2200" dirty="0" smtClean="0">
                <a:solidFill>
                  <a:schemeClr val="bg1"/>
                </a:solidFill>
                <a:latin typeface="Architects Daughter" pitchFamily="2" charset="0"/>
              </a:rPr>
              <a:t>Čestice dijelimo na kvarkove i leptone</a:t>
            </a:r>
          </a:p>
          <a:p>
            <a:pPr>
              <a:buFontTx/>
              <a:buChar char="-"/>
            </a:pPr>
            <a:r>
              <a:rPr lang="bs-Latn-BA" sz="2200" dirty="0">
                <a:solidFill>
                  <a:schemeClr val="bg1"/>
                </a:solidFill>
                <a:latin typeface="Architects Daughter" pitchFamily="2" charset="0"/>
              </a:rPr>
              <a:t> </a:t>
            </a:r>
            <a:r>
              <a:rPr lang="bs-Latn-BA" sz="2200" dirty="0" smtClean="0">
                <a:solidFill>
                  <a:schemeClr val="bg1"/>
                </a:solidFill>
                <a:latin typeface="Architects Daughter" pitchFamily="2" charset="0"/>
              </a:rPr>
              <a:t>Čestice dijelimo na fermione i bozone</a:t>
            </a:r>
            <a:endParaRPr lang="bs-Latn-BA" sz="2200" dirty="0" smtClean="0">
              <a:solidFill>
                <a:schemeClr val="bg1"/>
              </a:solidFill>
            </a:endParaRPr>
          </a:p>
          <a:p>
            <a:pPr>
              <a:buFontTx/>
              <a:buChar char="-"/>
            </a:pPr>
            <a:endParaRPr lang="en-US" dirty="0">
              <a:solidFill>
                <a:schemeClr val="bg1"/>
              </a:solidFill>
            </a:endParaRPr>
          </a:p>
        </p:txBody>
      </p:sp>
      <p:sp>
        <p:nvSpPr>
          <p:cNvPr id="5" name="Slide Number Placeholder 4"/>
          <p:cNvSpPr>
            <a:spLocks noGrp="1"/>
          </p:cNvSpPr>
          <p:nvPr>
            <p:ph type="sldNum" sz="quarter" idx="12"/>
          </p:nvPr>
        </p:nvSpPr>
        <p:spPr/>
        <p:txBody>
          <a:bodyPr/>
          <a:lstStyle/>
          <a:p>
            <a:fld id="{C51BB5A3-1BA8-440A-B833-928B9292A1A7}" type="slidenum">
              <a:rPr lang="en-US" smtClean="0"/>
              <a:pPr/>
              <a:t>4</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l="-27000" r="-2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s-Latn-BA" b="1" dirty="0" smtClean="0">
                <a:solidFill>
                  <a:srgbClr val="C00000"/>
                </a:solidFill>
              </a:rPr>
              <a:t>Situacija na terenu (u učionici)</a:t>
            </a:r>
            <a:endParaRPr lang="en-US" b="1" dirty="0">
              <a:solidFill>
                <a:srgbClr val="C00000"/>
              </a:solidFill>
            </a:endParaRPr>
          </a:p>
        </p:txBody>
      </p:sp>
      <p:sp>
        <p:nvSpPr>
          <p:cNvPr id="3" name="Content Placeholder 2"/>
          <p:cNvSpPr>
            <a:spLocks noGrp="1"/>
          </p:cNvSpPr>
          <p:nvPr>
            <p:ph idx="1"/>
          </p:nvPr>
        </p:nvSpPr>
        <p:spPr>
          <a:prstGeom prst="roundRect">
            <a:avLst/>
          </a:prstGeom>
          <a:solidFill>
            <a:schemeClr val="lt1">
              <a:alpha val="50000"/>
            </a:schemeClr>
          </a:solidFill>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bs-Latn-BA" dirty="0" smtClean="0">
                <a:latin typeface="Times New Roman" pitchFamily="18" charset="0"/>
                <a:cs typeface="Times New Roman" pitchFamily="18" charset="0"/>
              </a:rPr>
              <a:t>Anketa (nastavnici fizike u KS)</a:t>
            </a:r>
          </a:p>
          <a:p>
            <a:r>
              <a:rPr lang="bs-Latn-BA" dirty="0" smtClean="0">
                <a:latin typeface="Times New Roman" pitchFamily="18" charset="0"/>
                <a:cs typeface="Times New Roman" pitchFamily="18" charset="0"/>
              </a:rPr>
              <a:t>NPP</a:t>
            </a:r>
          </a:p>
          <a:p>
            <a:r>
              <a:rPr lang="bs-Latn-BA" dirty="0" smtClean="0">
                <a:latin typeface="Times New Roman" pitchFamily="18" charset="0"/>
                <a:cs typeface="Times New Roman" pitchFamily="18" charset="0"/>
              </a:rPr>
              <a:t>Osnova NPP iz šk.god. 1995/1996</a:t>
            </a:r>
          </a:p>
          <a:p>
            <a:r>
              <a:rPr lang="bs-Latn-BA" dirty="0" smtClean="0">
                <a:latin typeface="Times New Roman" pitchFamily="18" charset="0"/>
                <a:cs typeface="Times New Roman" pitchFamily="18" charset="0"/>
              </a:rPr>
              <a:t>Spisak odobrenih radnih udžbenika, udžbenika, priručnika, radnih listova, zbirki zadataka za osnovne škole, gimnazije i srednje tehničke i stručne škole u školskoj godini 20</a:t>
            </a:r>
            <a:r>
              <a:rPr lang="en-US" dirty="0" smtClean="0">
                <a:latin typeface="Times New Roman" pitchFamily="18" charset="0"/>
                <a:cs typeface="Times New Roman" pitchFamily="18" charset="0"/>
              </a:rPr>
              <a:t>18</a:t>
            </a:r>
            <a:r>
              <a:rPr lang="bs-Latn-BA" dirty="0" smtClean="0">
                <a:latin typeface="Times New Roman" pitchFamily="18" charset="0"/>
                <a:cs typeface="Times New Roman" pitchFamily="18" charset="0"/>
              </a:rPr>
              <a:t>/201</a:t>
            </a:r>
            <a:r>
              <a:rPr lang="en-US" dirty="0" smtClean="0">
                <a:latin typeface="Times New Roman" pitchFamily="18" charset="0"/>
                <a:cs typeface="Times New Roman" pitchFamily="18" charset="0"/>
              </a:rPr>
              <a:t>9</a:t>
            </a:r>
            <a:r>
              <a:rPr lang="bs-Latn-BA" dirty="0" smtClean="0">
                <a:latin typeface="Times New Roman" pitchFamily="18" charset="0"/>
                <a:cs typeface="Times New Roman" pitchFamily="18" charset="0"/>
              </a:rPr>
              <a:t> izdat od strane Ministarstva za obrazovanje, nauku i mlade KS-a</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C51BB5A3-1BA8-440A-B833-928B9292A1A7}" type="slidenum">
              <a:rPr lang="en-US" smtClean="0"/>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73162"/>
          </a:xfrm>
        </p:spPr>
        <p:txBody>
          <a:bodyPr>
            <a:normAutofit/>
          </a:bodyPr>
          <a:lstStyle/>
          <a:p>
            <a:r>
              <a:rPr lang="bs-Latn-BA" b="1" dirty="0" smtClean="0"/>
              <a:t>NPP gimnazija – august 2016</a:t>
            </a:r>
            <a:endParaRPr lang="en-US" b="1" dirty="0"/>
          </a:p>
        </p:txBody>
      </p:sp>
      <p:graphicFrame>
        <p:nvGraphicFramePr>
          <p:cNvPr id="4" name="Table 3"/>
          <p:cNvGraphicFramePr>
            <a:graphicFrameLocks noGrp="1"/>
          </p:cNvGraphicFramePr>
          <p:nvPr/>
        </p:nvGraphicFramePr>
        <p:xfrm>
          <a:off x="533400" y="1600200"/>
          <a:ext cx="8077200" cy="4089400"/>
        </p:xfrm>
        <a:graphic>
          <a:graphicData uri="http://schemas.openxmlformats.org/drawingml/2006/table">
            <a:tbl>
              <a:tblPr firstRow="1" bandRow="1">
                <a:tableStyleId>{F5AB1C69-6EDB-4FF4-983F-18BD219EF322}</a:tableStyleId>
              </a:tblPr>
              <a:tblGrid>
                <a:gridCol w="762000"/>
                <a:gridCol w="1981200"/>
                <a:gridCol w="5334000"/>
              </a:tblGrid>
              <a:tr h="817880">
                <a:tc>
                  <a:txBody>
                    <a:bodyPr/>
                    <a:lstStyle/>
                    <a:p>
                      <a:pPr algn="ctr"/>
                      <a:endParaRPr lang="en-US" sz="2800" dirty="0"/>
                    </a:p>
                  </a:txBody>
                  <a:tcPr anchor="ctr">
                    <a:solidFill>
                      <a:srgbClr val="00B050"/>
                    </a:solidFill>
                  </a:tcPr>
                </a:tc>
                <a:tc>
                  <a:txBody>
                    <a:bodyPr/>
                    <a:lstStyle/>
                    <a:p>
                      <a:pPr algn="ctr"/>
                      <a:r>
                        <a:rPr lang="bs-Latn-BA" sz="2800" dirty="0" smtClean="0"/>
                        <a:t>FOND</a:t>
                      </a:r>
                      <a:r>
                        <a:rPr lang="bs-Latn-BA" sz="2800" baseline="0" dirty="0" smtClean="0"/>
                        <a:t> SATI</a:t>
                      </a:r>
                      <a:endParaRPr lang="en-US" sz="2800" dirty="0"/>
                    </a:p>
                  </a:txBody>
                  <a:tcPr anchor="ctr">
                    <a:solidFill>
                      <a:srgbClr val="00B050"/>
                    </a:solidFill>
                  </a:tcPr>
                </a:tc>
                <a:tc>
                  <a:txBody>
                    <a:bodyPr/>
                    <a:lstStyle/>
                    <a:p>
                      <a:pPr algn="ctr"/>
                      <a:r>
                        <a:rPr lang="bs-Latn-BA" sz="2800" dirty="0" smtClean="0"/>
                        <a:t>FIZIKA ELEMENTARNIH ČESTICA</a:t>
                      </a:r>
                      <a:endParaRPr lang="en-US" sz="2800" dirty="0"/>
                    </a:p>
                  </a:txBody>
                  <a:tcPr anchor="ctr">
                    <a:solidFill>
                      <a:srgbClr val="00B050"/>
                    </a:solidFill>
                  </a:tcPr>
                </a:tc>
              </a:tr>
              <a:tr h="817880">
                <a:tc>
                  <a:txBody>
                    <a:bodyPr/>
                    <a:lstStyle/>
                    <a:p>
                      <a:pPr algn="ctr"/>
                      <a:r>
                        <a:rPr lang="bs-Latn-BA" sz="2800" dirty="0" smtClean="0"/>
                        <a:t>I</a:t>
                      </a:r>
                      <a:endParaRPr lang="en-US" sz="2800" dirty="0"/>
                    </a:p>
                  </a:txBody>
                  <a:tcPr anchor="ctr">
                    <a:solidFill>
                      <a:srgbClr val="CCFFCC"/>
                    </a:solidFill>
                  </a:tcPr>
                </a:tc>
                <a:tc>
                  <a:txBody>
                    <a:bodyPr/>
                    <a:lstStyle/>
                    <a:p>
                      <a:pPr algn="ctr"/>
                      <a:r>
                        <a:rPr lang="bs-Latn-BA" sz="2800" b="1" dirty="0" smtClean="0"/>
                        <a:t>2</a:t>
                      </a:r>
                      <a:endParaRPr lang="en-US" sz="2800" b="1" dirty="0"/>
                    </a:p>
                  </a:txBody>
                  <a:tcPr anchor="ctr">
                    <a:solidFill>
                      <a:srgbClr val="CCFFCC"/>
                    </a:solidFill>
                  </a:tcPr>
                </a:tc>
                <a:tc>
                  <a:txBody>
                    <a:bodyPr/>
                    <a:lstStyle/>
                    <a:p>
                      <a:pPr algn="ctr"/>
                      <a:r>
                        <a:rPr lang="bs-Latn-BA" sz="2800" b="1" dirty="0" smtClean="0"/>
                        <a:t>0</a:t>
                      </a:r>
                      <a:endParaRPr lang="en-US" sz="2800" b="1" dirty="0"/>
                    </a:p>
                  </a:txBody>
                  <a:tcPr anchor="ctr">
                    <a:solidFill>
                      <a:srgbClr val="CCFFCC"/>
                    </a:solidFill>
                  </a:tcPr>
                </a:tc>
              </a:tr>
              <a:tr h="817880">
                <a:tc>
                  <a:txBody>
                    <a:bodyPr/>
                    <a:lstStyle/>
                    <a:p>
                      <a:pPr algn="ctr"/>
                      <a:r>
                        <a:rPr lang="bs-Latn-BA" sz="2800" dirty="0" smtClean="0"/>
                        <a:t>II</a:t>
                      </a:r>
                      <a:endParaRPr lang="en-US" sz="2800" dirty="0"/>
                    </a:p>
                  </a:txBody>
                  <a:tcPr anchor="ctr">
                    <a:solidFill>
                      <a:srgbClr val="CCFFCC"/>
                    </a:solidFill>
                  </a:tcPr>
                </a:tc>
                <a:tc>
                  <a:txBody>
                    <a:bodyPr/>
                    <a:lstStyle/>
                    <a:p>
                      <a:pPr algn="ctr"/>
                      <a:r>
                        <a:rPr lang="bs-Latn-BA" sz="2800" b="1" dirty="0" smtClean="0"/>
                        <a:t>2</a:t>
                      </a:r>
                      <a:endParaRPr lang="en-US" sz="2800" b="1" dirty="0"/>
                    </a:p>
                  </a:txBody>
                  <a:tcPr anchor="ctr">
                    <a:solidFill>
                      <a:srgbClr val="CCFFCC"/>
                    </a:solidFill>
                  </a:tcPr>
                </a:tc>
                <a:tc>
                  <a:txBody>
                    <a:bodyPr/>
                    <a:lstStyle/>
                    <a:p>
                      <a:pPr algn="ctr"/>
                      <a:r>
                        <a:rPr lang="bs-Latn-BA" sz="2800" b="1" dirty="0" smtClean="0">
                          <a:solidFill>
                            <a:srgbClr val="FF0000"/>
                          </a:solidFill>
                        </a:rPr>
                        <a:t>0</a:t>
                      </a:r>
                      <a:endParaRPr lang="en-US" sz="2800" b="1" dirty="0">
                        <a:solidFill>
                          <a:srgbClr val="FF0000"/>
                        </a:solidFill>
                      </a:endParaRPr>
                    </a:p>
                  </a:txBody>
                  <a:tcPr anchor="ctr">
                    <a:solidFill>
                      <a:srgbClr val="CCFFCC"/>
                    </a:solidFill>
                  </a:tcPr>
                </a:tc>
              </a:tr>
              <a:tr h="817880">
                <a:tc>
                  <a:txBody>
                    <a:bodyPr/>
                    <a:lstStyle/>
                    <a:p>
                      <a:pPr algn="ctr"/>
                      <a:r>
                        <a:rPr lang="bs-Latn-BA" sz="2800" dirty="0" smtClean="0"/>
                        <a:t>III</a:t>
                      </a:r>
                      <a:endParaRPr lang="en-US" sz="2800" dirty="0"/>
                    </a:p>
                  </a:txBody>
                  <a:tcPr anchor="ctr">
                    <a:solidFill>
                      <a:schemeClr val="accent3">
                        <a:lumMod val="60000"/>
                        <a:lumOff val="40000"/>
                      </a:schemeClr>
                    </a:solidFill>
                  </a:tcPr>
                </a:tc>
                <a:tc>
                  <a:txBody>
                    <a:bodyPr/>
                    <a:lstStyle/>
                    <a:p>
                      <a:pPr algn="ctr"/>
                      <a:r>
                        <a:rPr lang="bs-Latn-BA" sz="2800" b="1" dirty="0" smtClean="0"/>
                        <a:t>3</a:t>
                      </a:r>
                      <a:endParaRPr lang="en-US" sz="2800" b="1" dirty="0"/>
                    </a:p>
                  </a:txBody>
                  <a:tcPr anchor="ctr">
                    <a:solidFill>
                      <a:schemeClr val="accent3">
                        <a:lumMod val="60000"/>
                        <a:lumOff val="40000"/>
                      </a:schemeClr>
                    </a:solidFill>
                  </a:tcPr>
                </a:tc>
                <a:tc>
                  <a:txBody>
                    <a:bodyPr/>
                    <a:lstStyle/>
                    <a:p>
                      <a:pPr algn="ctr"/>
                      <a:r>
                        <a:rPr lang="bs-Latn-BA" sz="2800" b="1" dirty="0" smtClean="0"/>
                        <a:t>0</a:t>
                      </a:r>
                      <a:endParaRPr lang="en-US" sz="2800" b="1" dirty="0"/>
                    </a:p>
                  </a:txBody>
                  <a:tcPr anchor="ctr">
                    <a:solidFill>
                      <a:schemeClr val="accent3">
                        <a:lumMod val="60000"/>
                        <a:lumOff val="40000"/>
                      </a:schemeClr>
                    </a:solidFill>
                  </a:tcPr>
                </a:tc>
              </a:tr>
              <a:tr h="817880">
                <a:tc>
                  <a:txBody>
                    <a:bodyPr/>
                    <a:lstStyle/>
                    <a:p>
                      <a:pPr algn="ctr"/>
                      <a:r>
                        <a:rPr lang="bs-Latn-BA" sz="2800" dirty="0" smtClean="0"/>
                        <a:t>IV</a:t>
                      </a:r>
                      <a:endParaRPr lang="en-US" sz="2800" dirty="0"/>
                    </a:p>
                  </a:txBody>
                  <a:tcPr anchor="ctr">
                    <a:solidFill>
                      <a:schemeClr val="accent3">
                        <a:lumMod val="60000"/>
                        <a:lumOff val="40000"/>
                      </a:schemeClr>
                    </a:solidFill>
                  </a:tcPr>
                </a:tc>
                <a:tc>
                  <a:txBody>
                    <a:bodyPr/>
                    <a:lstStyle/>
                    <a:p>
                      <a:pPr algn="ctr"/>
                      <a:r>
                        <a:rPr lang="bs-Latn-BA" sz="2800" b="1" dirty="0" smtClean="0"/>
                        <a:t>3</a:t>
                      </a:r>
                      <a:endParaRPr lang="en-US" sz="2800" b="1" dirty="0"/>
                    </a:p>
                  </a:txBody>
                  <a:tcPr anchor="ctr">
                    <a:solidFill>
                      <a:schemeClr val="accent3">
                        <a:lumMod val="60000"/>
                        <a:lumOff val="40000"/>
                      </a:schemeClr>
                    </a:solidFill>
                  </a:tcPr>
                </a:tc>
                <a:tc>
                  <a:txBody>
                    <a:bodyPr/>
                    <a:lstStyle/>
                    <a:p>
                      <a:pPr algn="ctr"/>
                      <a:r>
                        <a:rPr lang="bs-Latn-BA" sz="2800" b="1" dirty="0" smtClean="0"/>
                        <a:t>8</a:t>
                      </a:r>
                      <a:endParaRPr lang="en-US" sz="2800" b="1" dirty="0"/>
                    </a:p>
                  </a:txBody>
                  <a:tcPr anchor="ctr">
                    <a:solidFill>
                      <a:schemeClr val="accent3">
                        <a:lumMod val="60000"/>
                        <a:lumOff val="40000"/>
                      </a:schemeClr>
                    </a:solidFill>
                  </a:tcPr>
                </a:tc>
              </a:tr>
            </a:tbl>
          </a:graphicData>
        </a:graphic>
      </p:graphicFrame>
      <p:sp>
        <p:nvSpPr>
          <p:cNvPr id="5" name="Slide Number Placeholder 4"/>
          <p:cNvSpPr>
            <a:spLocks noGrp="1"/>
          </p:cNvSpPr>
          <p:nvPr>
            <p:ph type="sldNum" sz="quarter" idx="12"/>
          </p:nvPr>
        </p:nvSpPr>
        <p:spPr/>
        <p:txBody>
          <a:bodyPr/>
          <a:lstStyle/>
          <a:p>
            <a:fld id="{C51BB5A3-1BA8-440A-B833-928B9292A1A7}"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73162"/>
          </a:xfrm>
        </p:spPr>
        <p:txBody>
          <a:bodyPr>
            <a:normAutofit/>
          </a:bodyPr>
          <a:lstStyle/>
          <a:p>
            <a:r>
              <a:rPr lang="bs-Latn-BA" dirty="0" smtClean="0"/>
              <a:t>NPP </a:t>
            </a:r>
            <a:r>
              <a:rPr lang="en-US" dirty="0" err="1" smtClean="0"/>
              <a:t>srednje</a:t>
            </a:r>
            <a:r>
              <a:rPr lang="en-US" dirty="0" smtClean="0"/>
              <a:t> </a:t>
            </a:r>
            <a:r>
              <a:rPr lang="bs-Latn-BA" dirty="0" smtClean="0"/>
              <a:t>škole </a:t>
            </a:r>
            <a:r>
              <a:rPr lang="bs-Latn-BA" dirty="0" smtClean="0"/>
              <a:t>– august 2016</a:t>
            </a:r>
            <a:endParaRPr lang="en-US" dirty="0"/>
          </a:p>
        </p:txBody>
      </p:sp>
      <p:graphicFrame>
        <p:nvGraphicFramePr>
          <p:cNvPr id="4" name="Table 3"/>
          <p:cNvGraphicFramePr>
            <a:graphicFrameLocks noGrp="1"/>
          </p:cNvGraphicFramePr>
          <p:nvPr/>
        </p:nvGraphicFramePr>
        <p:xfrm>
          <a:off x="152400" y="1371600"/>
          <a:ext cx="8763000" cy="4216400"/>
        </p:xfrm>
        <a:graphic>
          <a:graphicData uri="http://schemas.openxmlformats.org/drawingml/2006/table">
            <a:tbl>
              <a:tblPr firstRow="1" bandRow="1">
                <a:tableStyleId>{F5AB1C69-6EDB-4FF4-983F-18BD219EF322}</a:tableStyleId>
              </a:tblPr>
              <a:tblGrid>
                <a:gridCol w="533400"/>
                <a:gridCol w="822960"/>
                <a:gridCol w="822960"/>
                <a:gridCol w="822960"/>
                <a:gridCol w="822960"/>
                <a:gridCol w="822960"/>
                <a:gridCol w="822960"/>
                <a:gridCol w="822960"/>
                <a:gridCol w="822960"/>
                <a:gridCol w="822960"/>
                <a:gridCol w="822960"/>
              </a:tblGrid>
              <a:tr h="817880">
                <a:tc>
                  <a:txBody>
                    <a:bodyPr/>
                    <a:lstStyle/>
                    <a:p>
                      <a:pPr algn="ct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gridSpan="2">
                  <a:txBody>
                    <a:bodyPr/>
                    <a:lstStyle/>
                    <a:p>
                      <a:pPr algn="ctr"/>
                      <a:r>
                        <a:rPr lang="bs-Latn-BA" sz="2800" dirty="0" smtClean="0"/>
                        <a:t>MED i ZUB</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pPr algn="ctr"/>
                      <a:endParaRPr lang="en-US" sz="2800" dirty="0"/>
                    </a:p>
                  </a:txBody>
                  <a:tcPr anchor="ctr">
                    <a:solidFill>
                      <a:srgbClr val="00B050"/>
                    </a:solidFill>
                  </a:tcPr>
                </a:tc>
                <a:tc gridSpan="6">
                  <a:txBody>
                    <a:bodyPr/>
                    <a:lstStyle/>
                    <a:p>
                      <a:pPr algn="ctr"/>
                      <a:r>
                        <a:rPr lang="bs-Latn-BA" sz="2800" dirty="0" smtClean="0"/>
                        <a:t>TEHNIČKE ŠKOLE</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pPr algn="ctr"/>
                      <a:endParaRPr lang="en-US" sz="2800" dirty="0"/>
                    </a:p>
                  </a:txBody>
                  <a:tcPr anchor="ctr">
                    <a:solidFill>
                      <a:srgbClr val="00B050"/>
                    </a:solidFill>
                  </a:tcPr>
                </a:tc>
                <a:tc hMerge="1">
                  <a:txBody>
                    <a:bodyPr/>
                    <a:lstStyle/>
                    <a:p>
                      <a:pPr algn="ctr"/>
                      <a:endParaRPr lang="en-US" sz="2800" dirty="0"/>
                    </a:p>
                  </a:txBody>
                  <a:tcPr anchor="ctr">
                    <a:solidFill>
                      <a:srgbClr val="00B050"/>
                    </a:solidFill>
                  </a:tcPr>
                </a:tc>
                <a:tc hMerge="1">
                  <a:txBody>
                    <a:bodyPr/>
                    <a:lstStyle/>
                    <a:p>
                      <a:pPr algn="ctr"/>
                      <a:endParaRPr lang="en-US" sz="2800" dirty="0"/>
                    </a:p>
                  </a:txBody>
                  <a:tcPr anchor="ctr">
                    <a:solidFill>
                      <a:srgbClr val="00B050"/>
                    </a:solidFill>
                  </a:tcPr>
                </a:tc>
                <a:tc hMerge="1">
                  <a:txBody>
                    <a:bodyPr/>
                    <a:lstStyle/>
                    <a:p>
                      <a:pPr algn="ctr"/>
                      <a:endParaRPr lang="en-US" sz="2800" dirty="0"/>
                    </a:p>
                  </a:txBody>
                  <a:tcPr anchor="ctr">
                    <a:solidFill>
                      <a:srgbClr val="00B050"/>
                    </a:solidFill>
                  </a:tcPr>
                </a:tc>
                <a:tc hMerge="1">
                  <a:txBody>
                    <a:bodyPr/>
                    <a:lstStyle/>
                    <a:p>
                      <a:pPr algn="ctr"/>
                      <a:endParaRPr lang="en-US" sz="2800" dirty="0"/>
                    </a:p>
                  </a:txBody>
                  <a:tcPr anchor="ctr">
                    <a:solidFill>
                      <a:srgbClr val="00B050"/>
                    </a:solidFill>
                  </a:tcPr>
                </a:tc>
                <a:tc gridSpan="2">
                  <a:txBody>
                    <a:bodyPr/>
                    <a:lstStyle/>
                    <a:p>
                      <a:pPr algn="ctr"/>
                      <a:r>
                        <a:rPr lang="bs-Latn-BA" sz="2800" dirty="0" smtClean="0"/>
                        <a:t>STRUČNE ŠKOLE</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pPr algn="ctr"/>
                      <a:endParaRPr lang="en-US" sz="2800" dirty="0"/>
                    </a:p>
                  </a:txBody>
                  <a:tcPr anchor="ctr">
                    <a:solidFill>
                      <a:srgbClr val="00B050"/>
                    </a:solidFill>
                  </a:tcPr>
                </a:tc>
              </a:tr>
              <a:tr h="817880">
                <a:tc>
                  <a:txBody>
                    <a:bodyPr/>
                    <a:lstStyle/>
                    <a:p>
                      <a:pPr algn="ctr"/>
                      <a:r>
                        <a:rPr lang="bs-Latn-BA" sz="2800" dirty="0" smtClean="0"/>
                        <a:t>I</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FFCC"/>
                    </a:solidFill>
                  </a:tcPr>
                </a:tc>
                <a:tc>
                  <a:txBody>
                    <a:bodyPr/>
                    <a:lstStyle/>
                    <a:p>
                      <a:pPr algn="ctr"/>
                      <a:r>
                        <a:rPr lang="bs-Latn-BA" sz="2800" b="1" dirty="0" smtClean="0"/>
                        <a:t>2</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FFCC"/>
                    </a:solidFill>
                  </a:tcPr>
                </a:tc>
                <a:tc>
                  <a:txBody>
                    <a:bodyPr/>
                    <a:lstStyle/>
                    <a:p>
                      <a:pPr algn="ctr"/>
                      <a:r>
                        <a:rPr lang="bs-Latn-BA" sz="2800" b="1" dirty="0" smtClean="0"/>
                        <a:t>0</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FFCC"/>
                    </a:solidFill>
                  </a:tcPr>
                </a:tc>
                <a:tc>
                  <a:txBody>
                    <a:bodyPr/>
                    <a:lstStyle/>
                    <a:p>
                      <a:pPr algn="ctr"/>
                      <a:r>
                        <a:rPr lang="bs-Latn-BA" sz="2800" b="1" dirty="0" smtClean="0"/>
                        <a:t>3</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FFFF"/>
                    </a:solidFill>
                  </a:tcPr>
                </a:tc>
                <a:tc>
                  <a:txBody>
                    <a:bodyPr/>
                    <a:lstStyle/>
                    <a:p>
                      <a:pPr algn="ctr"/>
                      <a:r>
                        <a:rPr lang="bs-Latn-BA" sz="2800" b="1" dirty="0" smtClean="0"/>
                        <a:t>0</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FFFF"/>
                    </a:solidFill>
                  </a:tcPr>
                </a:tc>
                <a:tc>
                  <a:txBody>
                    <a:bodyPr/>
                    <a:lstStyle/>
                    <a:p>
                      <a:pPr algn="ctr"/>
                      <a:r>
                        <a:rPr lang="bs-Latn-BA" sz="2800" b="1" dirty="0" smtClean="0"/>
                        <a:t>3</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FFCC"/>
                    </a:solidFill>
                  </a:tcPr>
                </a:tc>
                <a:tc>
                  <a:txBody>
                    <a:bodyPr/>
                    <a:lstStyle/>
                    <a:p>
                      <a:pPr algn="ctr"/>
                      <a:r>
                        <a:rPr lang="bs-Latn-BA" sz="2800" b="1" dirty="0" smtClean="0"/>
                        <a:t>0</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FFCC"/>
                    </a:solidFill>
                  </a:tcPr>
                </a:tc>
                <a:tc>
                  <a:txBody>
                    <a:bodyPr/>
                    <a:lstStyle/>
                    <a:p>
                      <a:pPr algn="ctr"/>
                      <a:r>
                        <a:rPr lang="bs-Latn-BA" sz="2800" b="1" dirty="0" smtClean="0"/>
                        <a:t>2</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FFFF"/>
                    </a:solidFill>
                  </a:tcPr>
                </a:tc>
                <a:tc>
                  <a:txBody>
                    <a:bodyPr/>
                    <a:lstStyle/>
                    <a:p>
                      <a:pPr algn="ctr"/>
                      <a:r>
                        <a:rPr lang="bs-Latn-BA" sz="2800" b="1" dirty="0" smtClean="0"/>
                        <a:t>0</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FFFF"/>
                    </a:solidFill>
                  </a:tcPr>
                </a:tc>
                <a:tc>
                  <a:txBody>
                    <a:bodyPr/>
                    <a:lstStyle/>
                    <a:p>
                      <a:pPr algn="ctr"/>
                      <a:r>
                        <a:rPr lang="bs-Latn-BA" sz="2800" b="1" dirty="0" smtClean="0"/>
                        <a:t>2</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FFCC"/>
                    </a:solidFill>
                  </a:tcPr>
                </a:tc>
                <a:tc>
                  <a:txBody>
                    <a:bodyPr/>
                    <a:lstStyle/>
                    <a:p>
                      <a:pPr algn="ctr"/>
                      <a:r>
                        <a:rPr lang="bs-Latn-BA" sz="2800" b="1" dirty="0" smtClean="0">
                          <a:solidFill>
                            <a:srgbClr val="FF0000"/>
                          </a:solidFill>
                        </a:rPr>
                        <a:t>1</a:t>
                      </a:r>
                      <a:endParaRPr lang="en-US" sz="2800" b="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FFCC"/>
                    </a:solidFill>
                  </a:tcPr>
                </a:tc>
              </a:tr>
              <a:tr h="817880">
                <a:tc>
                  <a:txBody>
                    <a:bodyPr/>
                    <a:lstStyle/>
                    <a:p>
                      <a:pPr algn="ctr"/>
                      <a:r>
                        <a:rPr lang="bs-Latn-BA" sz="2800" dirty="0" smtClean="0"/>
                        <a:t>II</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CFFCC"/>
                    </a:solidFill>
                  </a:tcPr>
                </a:tc>
                <a:tc>
                  <a:txBody>
                    <a:bodyPr/>
                    <a:lstStyle/>
                    <a:p>
                      <a:pPr algn="ctr"/>
                      <a:r>
                        <a:rPr lang="bs-Latn-BA" sz="2800" b="1" dirty="0" smtClean="0"/>
                        <a:t>2</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CFFCC"/>
                    </a:solidFill>
                  </a:tcPr>
                </a:tc>
                <a:tc>
                  <a:txBody>
                    <a:bodyPr/>
                    <a:lstStyle/>
                    <a:p>
                      <a:pPr algn="ctr"/>
                      <a:r>
                        <a:rPr lang="bs-Latn-BA" sz="2800" b="1" dirty="0" smtClean="0"/>
                        <a:t>0</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CFFCC"/>
                    </a:solidFill>
                  </a:tcPr>
                </a:tc>
                <a:tc>
                  <a:txBody>
                    <a:bodyPr/>
                    <a:lstStyle/>
                    <a:p>
                      <a:pPr algn="ctr"/>
                      <a:r>
                        <a:rPr lang="bs-Latn-BA" sz="2800" b="1" dirty="0" smtClean="0"/>
                        <a:t>3</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CFFFF"/>
                    </a:solidFill>
                  </a:tcPr>
                </a:tc>
                <a:tc>
                  <a:txBody>
                    <a:bodyPr/>
                    <a:lstStyle/>
                    <a:p>
                      <a:pPr algn="ctr"/>
                      <a:r>
                        <a:rPr lang="bs-Latn-BA" sz="2800" b="1" dirty="0" smtClean="0">
                          <a:solidFill>
                            <a:srgbClr val="FF0000"/>
                          </a:solidFill>
                        </a:rPr>
                        <a:t>2</a:t>
                      </a:r>
                      <a:endParaRPr lang="en-US" sz="2800" b="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CFFFF"/>
                    </a:solidFill>
                  </a:tcPr>
                </a:tc>
                <a:tc>
                  <a:txBody>
                    <a:bodyPr/>
                    <a:lstStyle/>
                    <a:p>
                      <a:pPr algn="ctr"/>
                      <a:r>
                        <a:rPr lang="bs-Latn-BA" sz="2800" b="1" dirty="0" smtClean="0"/>
                        <a:t>2</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CFFCC"/>
                    </a:solidFill>
                  </a:tcPr>
                </a:tc>
                <a:tc>
                  <a:txBody>
                    <a:bodyPr/>
                    <a:lstStyle/>
                    <a:p>
                      <a:pPr algn="ctr"/>
                      <a:r>
                        <a:rPr lang="bs-Latn-BA" sz="2800" b="1" dirty="0" smtClean="0">
                          <a:solidFill>
                            <a:srgbClr val="FF0000"/>
                          </a:solidFill>
                        </a:rPr>
                        <a:t>2</a:t>
                      </a:r>
                      <a:endParaRPr lang="en-US" sz="2800" b="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CFFCC"/>
                    </a:solidFill>
                  </a:tcPr>
                </a:tc>
                <a:tc>
                  <a:txBody>
                    <a:bodyPr/>
                    <a:lstStyle/>
                    <a:p>
                      <a:pPr algn="ctr"/>
                      <a:r>
                        <a:rPr lang="bs-Latn-BA" sz="2800" b="1" dirty="0" smtClean="0"/>
                        <a:t>2</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CFFFF"/>
                    </a:solidFill>
                  </a:tcPr>
                </a:tc>
                <a:tc>
                  <a:txBody>
                    <a:bodyPr/>
                    <a:lstStyle/>
                    <a:p>
                      <a:pPr algn="ctr"/>
                      <a:r>
                        <a:rPr lang="bs-Latn-BA" sz="2800" b="1" dirty="0" smtClean="0">
                          <a:solidFill>
                            <a:srgbClr val="FF0000"/>
                          </a:solidFill>
                        </a:rPr>
                        <a:t>2</a:t>
                      </a:r>
                      <a:endParaRPr lang="en-US" sz="2800" b="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CFFFF"/>
                    </a:solidFill>
                  </a:tcPr>
                </a:tc>
                <a:tc>
                  <a:txBody>
                    <a:bodyPr/>
                    <a:lstStyle/>
                    <a:p>
                      <a:pPr algn="ctr"/>
                      <a:r>
                        <a:rPr lang="bs-Latn-BA" sz="2800" b="1" dirty="0" smtClean="0"/>
                        <a:t>0</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CFFCC"/>
                    </a:solidFill>
                  </a:tcPr>
                </a:tc>
                <a:tc>
                  <a:txBody>
                    <a:bodyPr/>
                    <a:lstStyle/>
                    <a:p>
                      <a:pPr algn="ctr"/>
                      <a:r>
                        <a:rPr lang="bs-Latn-BA" sz="2800" b="1" dirty="0" smtClean="0"/>
                        <a:t>0</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CFFCC"/>
                    </a:solidFill>
                  </a:tcPr>
                </a:tc>
              </a:tr>
              <a:tr h="817880">
                <a:tc>
                  <a:txBody>
                    <a:bodyPr/>
                    <a:lstStyle/>
                    <a:p>
                      <a:pPr algn="ctr"/>
                      <a:r>
                        <a:rPr lang="bs-Latn-BA" sz="2800" dirty="0" smtClean="0"/>
                        <a:t>III</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CFFCC"/>
                    </a:solidFill>
                  </a:tcPr>
                </a:tc>
                <a:tc>
                  <a:txBody>
                    <a:bodyPr/>
                    <a:lstStyle/>
                    <a:p>
                      <a:pPr algn="ctr"/>
                      <a:r>
                        <a:rPr lang="bs-Latn-BA" sz="2800" b="1" dirty="0" smtClean="0"/>
                        <a:t>2</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CFFCC"/>
                    </a:solidFill>
                  </a:tcPr>
                </a:tc>
                <a:tc>
                  <a:txBody>
                    <a:bodyPr/>
                    <a:lstStyle/>
                    <a:p>
                      <a:pPr algn="ctr"/>
                      <a:r>
                        <a:rPr lang="bs-Latn-BA" sz="2800" b="1" dirty="0" smtClean="0"/>
                        <a:t>0</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CFFCC"/>
                    </a:solidFill>
                  </a:tcPr>
                </a:tc>
                <a:tc>
                  <a:txBody>
                    <a:bodyPr/>
                    <a:lstStyle/>
                    <a:p>
                      <a:pPr algn="ctr"/>
                      <a:r>
                        <a:rPr lang="bs-Latn-BA" sz="2800" b="1" dirty="0" smtClean="0"/>
                        <a:t>0</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bs-Latn-BA" sz="2800" b="1" dirty="0" smtClean="0"/>
                        <a:t>0</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bs-Latn-BA" sz="2800" b="1" dirty="0" smtClean="0"/>
                        <a:t>0</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bs-Latn-BA" sz="2800" b="1" dirty="0" smtClean="0"/>
                        <a:t>0</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bs-Latn-BA" sz="2800" b="1" dirty="0" smtClean="0"/>
                        <a:t>0</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bs-Latn-BA" sz="2800" b="1" dirty="0" smtClean="0"/>
                        <a:t>0</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bs-Latn-BA" sz="2800" b="1" dirty="0" smtClean="0"/>
                        <a:t>0</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bs-Latn-BA" sz="2800" b="1" dirty="0" smtClean="0"/>
                        <a:t>0</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r>
              <a:tr h="817880">
                <a:tc>
                  <a:txBody>
                    <a:bodyPr/>
                    <a:lstStyle/>
                    <a:p>
                      <a:pPr algn="ctr"/>
                      <a:r>
                        <a:rPr lang="bs-Latn-BA" sz="2800" dirty="0" smtClean="0"/>
                        <a:t>IV</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a:r>
                        <a:rPr lang="bs-Latn-BA" sz="2800" b="1" dirty="0" smtClean="0"/>
                        <a:t>1</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a:r>
                        <a:rPr lang="bs-Latn-BA" sz="2800" b="1" dirty="0" smtClean="0">
                          <a:solidFill>
                            <a:srgbClr val="FF0000"/>
                          </a:solidFill>
                        </a:rPr>
                        <a:t>1</a:t>
                      </a:r>
                      <a:endParaRPr lang="en-US" sz="2800" b="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CC"/>
                    </a:solidFill>
                  </a:tcPr>
                </a:tc>
                <a:tc>
                  <a:txBody>
                    <a:bodyPr/>
                    <a:lstStyle/>
                    <a:p>
                      <a:pPr algn="ctr"/>
                      <a:r>
                        <a:rPr lang="bs-Latn-BA" sz="2800" b="1" dirty="0" smtClean="0"/>
                        <a:t>0</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bs-Latn-BA" sz="2800" b="1" dirty="0" smtClean="0"/>
                        <a:t>0</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bs-Latn-BA" sz="2800" b="1" dirty="0" smtClean="0"/>
                        <a:t>0</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bs-Latn-BA" sz="2800" b="1" dirty="0" smtClean="0"/>
                        <a:t>0</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bs-Latn-BA" sz="2800" b="1" dirty="0" smtClean="0"/>
                        <a:t>0</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bs-Latn-BA" sz="2800" b="1" dirty="0" smtClean="0"/>
                        <a:t>0</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bs-Latn-BA" sz="2800" b="1" dirty="0" smtClean="0"/>
                        <a:t>/</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bs-Latn-BA" sz="2800" b="1" dirty="0" smtClean="0"/>
                        <a:t>/</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r>
            </a:tbl>
          </a:graphicData>
        </a:graphic>
      </p:graphicFrame>
      <p:sp>
        <p:nvSpPr>
          <p:cNvPr id="5" name="Slide Number Placeholder 4"/>
          <p:cNvSpPr>
            <a:spLocks noGrp="1"/>
          </p:cNvSpPr>
          <p:nvPr>
            <p:ph type="sldNum" sz="quarter" idx="12"/>
          </p:nvPr>
        </p:nvSpPr>
        <p:spPr/>
        <p:txBody>
          <a:bodyPr/>
          <a:lstStyle/>
          <a:p>
            <a:fld id="{C51BB5A3-1BA8-440A-B833-928B9292A1A7}"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868362"/>
          </a:xfrm>
        </p:spPr>
        <p:txBody>
          <a:bodyPr/>
          <a:lstStyle/>
          <a:p>
            <a:r>
              <a:rPr lang="bs-Latn-BA" b="1" dirty="0" smtClean="0">
                <a:solidFill>
                  <a:srgbClr val="00B050"/>
                </a:solidFill>
              </a:rPr>
              <a:t>Problemi u nastavi</a:t>
            </a:r>
            <a:endParaRPr lang="en-US" b="1" dirty="0">
              <a:solidFill>
                <a:srgbClr val="00B050"/>
              </a:solidFill>
            </a:endParaRPr>
          </a:p>
        </p:txBody>
      </p:sp>
      <p:pic>
        <p:nvPicPr>
          <p:cNvPr id="3" name="Picture 2" descr="rs1.jpg"/>
          <p:cNvPicPr>
            <a:picLocks noChangeAspect="1"/>
          </p:cNvPicPr>
          <p:nvPr/>
        </p:nvPicPr>
        <p:blipFill>
          <a:blip r:embed="rId2" cstate="print"/>
          <a:stretch>
            <a:fillRect/>
          </a:stretch>
        </p:blipFill>
        <p:spPr>
          <a:xfrm>
            <a:off x="0" y="1752600"/>
            <a:ext cx="9144000" cy="3153103"/>
          </a:xfrm>
          <a:prstGeom prst="rect">
            <a:avLst/>
          </a:prstGeom>
        </p:spPr>
      </p:pic>
      <p:sp>
        <p:nvSpPr>
          <p:cNvPr id="4" name="TextBox 3"/>
          <p:cNvSpPr txBox="1"/>
          <p:nvPr/>
        </p:nvSpPr>
        <p:spPr>
          <a:xfrm>
            <a:off x="228600" y="990600"/>
            <a:ext cx="8686800" cy="1107996"/>
          </a:xfrm>
          <a:prstGeom prst="rect">
            <a:avLst/>
          </a:prstGeom>
          <a:noFill/>
        </p:spPr>
        <p:txBody>
          <a:bodyPr wrap="square" rtlCol="0">
            <a:spAutoFit/>
          </a:bodyPr>
          <a:lstStyle/>
          <a:p>
            <a:r>
              <a:rPr lang="en-US" sz="2400" b="1" dirty="0" err="1" smtClean="0">
                <a:solidFill>
                  <a:srgbClr val="C00000"/>
                </a:solidFill>
              </a:rPr>
              <a:t>Problemi</a:t>
            </a:r>
            <a:r>
              <a:rPr lang="en-US" sz="2400" b="1" dirty="0" smtClean="0">
                <a:solidFill>
                  <a:srgbClr val="C00000"/>
                </a:solidFill>
              </a:rPr>
              <a:t> </a:t>
            </a:r>
            <a:r>
              <a:rPr lang="en-US" sz="2400" b="1" dirty="0" err="1" smtClean="0">
                <a:solidFill>
                  <a:srgbClr val="C00000"/>
                </a:solidFill>
              </a:rPr>
              <a:t>sa</a:t>
            </a:r>
            <a:r>
              <a:rPr lang="en-US" sz="2400" b="1" dirty="0" smtClean="0">
                <a:solidFill>
                  <a:srgbClr val="C00000"/>
                </a:solidFill>
              </a:rPr>
              <a:t> </a:t>
            </a:r>
            <a:r>
              <a:rPr lang="en-US" sz="2400" b="1" dirty="0" err="1" smtClean="0">
                <a:solidFill>
                  <a:srgbClr val="C00000"/>
                </a:solidFill>
              </a:rPr>
              <a:t>kojima</a:t>
            </a:r>
            <a:r>
              <a:rPr lang="en-US" sz="2400" b="1" dirty="0" smtClean="0">
                <a:solidFill>
                  <a:srgbClr val="C00000"/>
                </a:solidFill>
              </a:rPr>
              <a:t> se </a:t>
            </a:r>
            <a:r>
              <a:rPr lang="en-US" sz="2400" b="1" dirty="0" err="1" smtClean="0">
                <a:solidFill>
                  <a:srgbClr val="C00000"/>
                </a:solidFill>
              </a:rPr>
              <a:t>susrećete</a:t>
            </a:r>
            <a:r>
              <a:rPr lang="en-US" sz="2400" b="1" dirty="0" smtClean="0">
                <a:solidFill>
                  <a:srgbClr val="C00000"/>
                </a:solidFill>
              </a:rPr>
              <a:t> </a:t>
            </a:r>
            <a:r>
              <a:rPr lang="en-US" sz="2400" b="1" dirty="0" err="1" smtClean="0">
                <a:solidFill>
                  <a:srgbClr val="C00000"/>
                </a:solidFill>
              </a:rPr>
              <a:t>tokom</a:t>
            </a:r>
            <a:r>
              <a:rPr lang="en-US" sz="2400" b="1" dirty="0" smtClean="0">
                <a:solidFill>
                  <a:srgbClr val="C00000"/>
                </a:solidFill>
              </a:rPr>
              <a:t> </a:t>
            </a:r>
            <a:r>
              <a:rPr lang="en-US" sz="2400" b="1" dirty="0" err="1" smtClean="0">
                <a:solidFill>
                  <a:srgbClr val="C00000"/>
                </a:solidFill>
              </a:rPr>
              <a:t>predavanja</a:t>
            </a:r>
            <a:r>
              <a:rPr lang="en-US" sz="2400" b="1" dirty="0" smtClean="0">
                <a:solidFill>
                  <a:srgbClr val="C00000"/>
                </a:solidFill>
              </a:rPr>
              <a:t> </a:t>
            </a:r>
            <a:r>
              <a:rPr lang="en-US" sz="2400" b="1" dirty="0" err="1" smtClean="0">
                <a:solidFill>
                  <a:srgbClr val="C00000"/>
                </a:solidFill>
              </a:rPr>
              <a:t>Fizike</a:t>
            </a:r>
            <a:r>
              <a:rPr lang="en-US" sz="2400" b="1" dirty="0" smtClean="0">
                <a:solidFill>
                  <a:srgbClr val="C00000"/>
                </a:solidFill>
              </a:rPr>
              <a:t> </a:t>
            </a:r>
            <a:r>
              <a:rPr lang="en-US" sz="2400" b="1" dirty="0" err="1" smtClean="0">
                <a:solidFill>
                  <a:srgbClr val="C00000"/>
                </a:solidFill>
              </a:rPr>
              <a:t>elementarnih</a:t>
            </a:r>
            <a:r>
              <a:rPr lang="en-US" sz="2400" b="1" dirty="0" smtClean="0">
                <a:solidFill>
                  <a:srgbClr val="C00000"/>
                </a:solidFill>
              </a:rPr>
              <a:t> </a:t>
            </a:r>
            <a:r>
              <a:rPr lang="en-US" sz="2400" b="1" dirty="0" err="1" smtClean="0">
                <a:solidFill>
                  <a:srgbClr val="C00000"/>
                </a:solidFill>
              </a:rPr>
              <a:t>čestica</a:t>
            </a:r>
            <a:r>
              <a:rPr lang="en-US" sz="2400" b="1" dirty="0" smtClean="0">
                <a:solidFill>
                  <a:srgbClr val="C00000"/>
                </a:solidFill>
              </a:rPr>
              <a:t> </a:t>
            </a:r>
            <a:r>
              <a:rPr lang="en-US" sz="2400" b="1" dirty="0" err="1" smtClean="0">
                <a:solidFill>
                  <a:srgbClr val="C00000"/>
                </a:solidFill>
              </a:rPr>
              <a:t>su</a:t>
            </a:r>
            <a:r>
              <a:rPr lang="en-US" sz="2400" b="1" dirty="0" smtClean="0">
                <a:solidFill>
                  <a:srgbClr val="C00000"/>
                </a:solidFill>
              </a:rPr>
              <a:t>:</a:t>
            </a:r>
          </a:p>
          <a:p>
            <a:endParaRPr lang="en-US" dirty="0"/>
          </a:p>
        </p:txBody>
      </p:sp>
      <p:pic>
        <p:nvPicPr>
          <p:cNvPr id="27650" name="Picture 2" descr="Image result for struggling teacher"/>
          <p:cNvPicPr>
            <a:picLocks noChangeAspect="1" noChangeArrowheads="1"/>
          </p:cNvPicPr>
          <p:nvPr/>
        </p:nvPicPr>
        <p:blipFill>
          <a:blip r:embed="rId3" cstate="print"/>
          <a:srcRect/>
          <a:stretch>
            <a:fillRect/>
          </a:stretch>
        </p:blipFill>
        <p:spPr bwMode="auto">
          <a:xfrm>
            <a:off x="2667000" y="4416311"/>
            <a:ext cx="4648200" cy="2441689"/>
          </a:xfrm>
          <a:prstGeom prst="rect">
            <a:avLst/>
          </a:prstGeom>
          <a:ln>
            <a:noFill/>
          </a:ln>
          <a:effectLst>
            <a:softEdge rad="112500"/>
          </a:effectLst>
        </p:spPr>
      </p:pic>
      <p:sp>
        <p:nvSpPr>
          <p:cNvPr id="6" name="Slide Number Placeholder 5"/>
          <p:cNvSpPr>
            <a:spLocks noGrp="1"/>
          </p:cNvSpPr>
          <p:nvPr>
            <p:ph type="sldNum" sz="quarter" idx="12"/>
          </p:nvPr>
        </p:nvSpPr>
        <p:spPr/>
        <p:txBody>
          <a:bodyPr/>
          <a:lstStyle/>
          <a:p>
            <a:fld id="{C51BB5A3-1BA8-440A-B833-928B9292A1A7}"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s12.jpg"/>
          <p:cNvPicPr>
            <a:picLocks noChangeAspect="1"/>
          </p:cNvPicPr>
          <p:nvPr/>
        </p:nvPicPr>
        <p:blipFill>
          <a:blip r:embed="rId2" cstate="print"/>
          <a:stretch>
            <a:fillRect/>
          </a:stretch>
        </p:blipFill>
        <p:spPr>
          <a:xfrm>
            <a:off x="0" y="228600"/>
            <a:ext cx="9144000" cy="6373591"/>
          </a:xfrm>
          <a:prstGeom prst="rect">
            <a:avLst/>
          </a:prstGeom>
        </p:spPr>
      </p:pic>
      <p:pic>
        <p:nvPicPr>
          <p:cNvPr id="3" name="Picture 2" descr="science-chemist-chemistry-scientists-labs-laboratories-tmcn3480_low.jpg"/>
          <p:cNvPicPr>
            <a:picLocks noChangeAspect="1"/>
          </p:cNvPicPr>
          <p:nvPr/>
        </p:nvPicPr>
        <p:blipFill>
          <a:blip r:embed="rId3" cstate="print"/>
          <a:stretch>
            <a:fillRect/>
          </a:stretch>
        </p:blipFill>
        <p:spPr>
          <a:xfrm>
            <a:off x="5027141" y="1447800"/>
            <a:ext cx="3932709" cy="3581400"/>
          </a:xfrm>
          <a:prstGeom prst="rect">
            <a:avLst/>
          </a:prstGeom>
        </p:spPr>
      </p:pic>
      <p:sp>
        <p:nvSpPr>
          <p:cNvPr id="4" name="Slide Number Placeholder 3"/>
          <p:cNvSpPr>
            <a:spLocks noGrp="1"/>
          </p:cNvSpPr>
          <p:nvPr>
            <p:ph type="sldNum" sz="quarter" idx="12"/>
          </p:nvPr>
        </p:nvSpPr>
        <p:spPr/>
        <p:txBody>
          <a:bodyPr/>
          <a:lstStyle/>
          <a:p>
            <a:fld id="{C51BB5A3-1BA8-440A-B833-928B9292A1A7}" type="slidenum">
              <a:rPr lang="en-US" smtClean="0"/>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8354</TotalTime>
  <Words>797</Words>
  <Application>Microsoft Office PowerPoint</Application>
  <PresentationFormat>On-screen Show (4:3)</PresentationFormat>
  <Paragraphs>251</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CHALLENGES ON TEACHING PARTICLE PHYSICS  IN HIGH SCHOOL IZAZOVI U NASTAVI FIZIKE ELEMENTARNIH ČESTICA U SREDNJOJ ŠKOLI   Emina Džaferović-Mašić1, Armina Kafedžić2 1Institute for Accreditation of Bosnia and Herzegovina, Hamdije Čemerlića 2/VII, Sarajevo 2Secondary Technical School of Mechanical Engineering, Zmaja od Bosne 8, Sarajevo</vt:lpstr>
      <vt:lpstr>Slide 2</vt:lpstr>
      <vt:lpstr>Sadržaj prezentacije</vt:lpstr>
      <vt:lpstr>Slide 4</vt:lpstr>
      <vt:lpstr>Situacija na terenu (u učionici)</vt:lpstr>
      <vt:lpstr>NPP gimnazija – august 2016</vt:lpstr>
      <vt:lpstr>NPP srednje škole – august 2016</vt:lpstr>
      <vt:lpstr>Problemi u nastavi</vt:lpstr>
      <vt:lpstr>Slide 9</vt:lpstr>
      <vt:lpstr>Slide 10</vt:lpstr>
      <vt:lpstr>Problemi u nastavi Fizike elementarnih čestica su:</vt:lpstr>
      <vt:lpstr>Problem slabog fakultetskog predznanja bi se mogao umanjiti ili spriječiti:</vt:lpstr>
      <vt:lpstr>Problem nerazumijevanja materije bi se mogao umanjiti ili spriječiti:</vt:lpstr>
      <vt:lpstr>Slide 14</vt:lpstr>
      <vt:lpstr>Prilikom izvođenja nastave iz ove oblasti, osim teorijskog predavanja koristite i:</vt:lpstr>
      <vt:lpstr>Prilikom izvođenja nastave iz ove oblasti, osim teorijskog predavanja koristite i:</vt:lpstr>
      <vt:lpstr>Prijedlog</vt:lpstr>
      <vt:lpstr>Postere koje koristite u učionici su:</vt:lpstr>
      <vt:lpstr>Problem - literatura</vt:lpstr>
      <vt:lpstr>Prenosnik međudjelovanja? </vt:lpstr>
      <vt:lpstr>Slide 21</vt:lpstr>
      <vt:lpstr>Pored propisane i preporučene literature, koristite i:</vt:lpstr>
      <vt:lpstr>Slide 23</vt:lpstr>
      <vt:lpstr>Besplatni Kursevi i video materijali</vt:lpstr>
      <vt:lpstr>Časopisi</vt:lpstr>
      <vt:lpstr>Treba li nam pomoć?</vt:lpstr>
      <vt:lpstr>Iskustva - across the Globe </vt:lpstr>
      <vt:lpstr>Sjeverna Amerika*</vt:lpstr>
      <vt:lpstr>Slide 29</vt:lpstr>
      <vt:lpstr>Besplatne knjige za nastavu  Fizike elementarnih čestica</vt:lpstr>
      <vt:lpstr>Ideje...</vt:lpstr>
      <vt:lpstr>Slide 32</vt:lpstr>
      <vt:lpstr>Slide 33</vt:lpstr>
      <vt:lpstr>Projekat?</vt:lpstr>
      <vt:lpstr>Kako biste Vi poboljšali kvalitetu nastave iz oblasti Fizike elementarnih čestica?</vt:lpstr>
      <vt:lpstr>Reference:</vt:lpstr>
      <vt:lpstr>Slide 37</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ON TEACHING PARTICLE PHYSICS  IN HIGH SCHOOL IZAZOVI U NASTAVI FIZIKE ELEMENTARNIH ČESTICA U SREDNJOJ ŠKOLI   Emina Džaferović1, Armina Kafedžić2 1Institute for Accreditation of Bosnia and Herzegovina, Hamdije Čemerlića 2/VII, Sarajevo 2Secondary Technical School of Mechanical Engineering, Zmaja od Bosne 8, Sarajevo</dc:title>
  <dc:creator>Hermina</dc:creator>
  <cp:lastModifiedBy>Hermina</cp:lastModifiedBy>
  <cp:revision>17</cp:revision>
  <dcterms:created xsi:type="dcterms:W3CDTF">2018-08-07T15:42:02Z</dcterms:created>
  <dcterms:modified xsi:type="dcterms:W3CDTF">2018-10-24T13:57:35Z</dcterms:modified>
</cp:coreProperties>
</file>